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
  </p:notesMasterIdLst>
  <p:handoutMasterIdLst>
    <p:handoutMasterId r:id="rId8"/>
  </p:handoutMasterIdLst>
  <p:sldIdLst>
    <p:sldId id="257" r:id="rId2"/>
    <p:sldId id="432" r:id="rId3"/>
    <p:sldId id="388" r:id="rId4"/>
    <p:sldId id="395" r:id="rId5"/>
    <p:sldId id="433" r:id="rId6"/>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343FD988-51A1-4E9B-8046-1F6A22A2C9BD}">
          <p14:sldIdLst>
            <p14:sldId id="257"/>
            <p14:sldId id="432"/>
            <p14:sldId id="388"/>
            <p14:sldId id="395"/>
            <p14:sldId id="43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nghoon/HQ" initials="SH" lastIdx="1" clrIdx="0">
    <p:extLst>
      <p:ext uri="{19B8F6BF-5375-455C-9EA6-DF929625EA0E}">
        <p15:presenceInfo xmlns:p15="http://schemas.microsoft.com/office/powerpoint/2012/main" userId="Sunghoon/HQ"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1" autoAdjust="0"/>
    <p:restoredTop sz="64801" autoAdjust="0"/>
  </p:normalViewPr>
  <p:slideViewPr>
    <p:cSldViewPr snapToGrid="0">
      <p:cViewPr varScale="1">
        <p:scale>
          <a:sx n="69" d="100"/>
          <a:sy n="69" d="100"/>
        </p:scale>
        <p:origin x="1480" y="52"/>
      </p:cViewPr>
      <p:guideLst>
        <p:guide orient="horz" pos="2160"/>
        <p:guide pos="3840"/>
      </p:guideLst>
    </p:cSldViewPr>
  </p:slideViewPr>
  <p:notesTextViewPr>
    <p:cViewPr>
      <p:scale>
        <a:sx n="3" d="2"/>
        <a:sy n="3" d="2"/>
      </p:scale>
      <p:origin x="0" y="0"/>
    </p:cViewPr>
  </p:notesTextViewPr>
  <p:notesViewPr>
    <p:cSldViewPr snapToGrid="0">
      <p:cViewPr varScale="1">
        <p:scale>
          <a:sx n="64" d="100"/>
          <a:sy n="64" d="100"/>
        </p:scale>
        <p:origin x="277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FF2DEE5-1835-4147-8ACA-836263F83F1D}" type="datetimeFigureOut">
              <a:rPr lang="ko-KR" altLang="en-US" smtClean="0"/>
              <a:t>2025-05-09</a:t>
            </a:fld>
            <a:endParaRPr lang="ko-KR" alt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8C2AE782-D0EA-4250-81EF-F00DECDA8CCE}" type="slidenum">
              <a:rPr lang="ko-KR" altLang="en-US" smtClean="0"/>
              <a:t>‹#›</a:t>
            </a:fld>
            <a:endParaRPr lang="ko-KR" altLang="en-US"/>
          </a:p>
        </p:txBody>
      </p:sp>
    </p:spTree>
    <p:extLst>
      <p:ext uri="{BB962C8B-B14F-4D97-AF65-F5344CB8AC3E}">
        <p14:creationId xmlns:p14="http://schemas.microsoft.com/office/powerpoint/2010/main" val="22685062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325AF5C-A5A7-4667-9412-8F4C1BAB859E}" type="datetimeFigureOut">
              <a:rPr lang="ko-KR" altLang="en-US" smtClean="0"/>
              <a:t>2025-05-09</a:t>
            </a:fld>
            <a:endParaRPr lang="ko-KR" altLang="en-US"/>
          </a:p>
        </p:txBody>
      </p:sp>
      <p:sp>
        <p:nvSpPr>
          <p:cNvPr id="4" name="슬라이드 이미지 개체 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B9AD039-08E5-4549-AD86-1391DDEC42A3}" type="slidenum">
              <a:rPr lang="ko-KR" altLang="en-US" smtClean="0"/>
              <a:t>‹#›</a:t>
            </a:fld>
            <a:endParaRPr lang="ko-KR" altLang="en-US"/>
          </a:p>
        </p:txBody>
      </p:sp>
    </p:spTree>
    <p:extLst>
      <p:ext uri="{BB962C8B-B14F-4D97-AF65-F5344CB8AC3E}">
        <p14:creationId xmlns:p14="http://schemas.microsoft.com/office/powerpoint/2010/main" val="1002702492"/>
      </p:ext>
    </p:extLst>
  </p:cSld>
  <p:clrMap bg1="lt1" tx1="dk1" bg2="lt2" tx2="dk2" accent1="accent1" accent2="accent2" accent3="accent3" accent4="accent4" accent5="accent5" accent6="accent6" hlink="hlink" folHlink="folHlink"/>
  <p:hf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1</a:t>
            </a:fld>
            <a:endParaRPr lang="ko-KR" altLang="en-US"/>
          </a:p>
        </p:txBody>
      </p:sp>
    </p:spTree>
    <p:extLst>
      <p:ext uri="{BB962C8B-B14F-4D97-AF65-F5344CB8AC3E}">
        <p14:creationId xmlns:p14="http://schemas.microsoft.com/office/powerpoint/2010/main" val="1919534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err="1"/>
              <a:t>Ptim</a:t>
            </a:r>
            <a:endParaRPr lang="en-US" altLang="ko-KR" dirty="0"/>
          </a:p>
        </p:txBody>
      </p:sp>
      <p:sp>
        <p:nvSpPr>
          <p:cNvPr id="4" name="슬라이드 번호 개체 틀 3"/>
          <p:cNvSpPr>
            <a:spLocks noGrp="1"/>
          </p:cNvSpPr>
          <p:nvPr>
            <p:ph type="sldNum" sz="quarter" idx="5"/>
          </p:nvPr>
        </p:nvSpPr>
        <p:spPr/>
        <p:txBody>
          <a:bodyPr/>
          <a:lstStyle/>
          <a:p>
            <a:fld id="{EB9AD039-08E5-4549-AD86-1391DDEC42A3}" type="slidenum">
              <a:rPr lang="ko-KR" altLang="en-US" smtClean="0"/>
              <a:t>3</a:t>
            </a:fld>
            <a:endParaRPr lang="ko-KR" altLang="en-US"/>
          </a:p>
        </p:txBody>
      </p:sp>
    </p:spTree>
    <p:extLst>
      <p:ext uri="{BB962C8B-B14F-4D97-AF65-F5344CB8AC3E}">
        <p14:creationId xmlns:p14="http://schemas.microsoft.com/office/powerpoint/2010/main" val="427981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sz="2000" dirty="0"/>
              <a:t>Further consideration</a:t>
            </a:r>
          </a:p>
          <a:p>
            <a:pPr lvl="1"/>
            <a:r>
              <a:rPr lang="en-US" altLang="ko-KR" sz="1600" dirty="0"/>
              <a:t>UP approach requires a bearer setup before transmitting voice data. It requires either  </a:t>
            </a:r>
          </a:p>
          <a:p>
            <a:pPr lvl="2"/>
            <a:r>
              <a:rPr lang="en-US" altLang="ko-KR" sz="1400" dirty="0"/>
              <a:t>a pre-established bearer or a dynamically established bearer during call setup procedure.</a:t>
            </a:r>
          </a:p>
          <a:p>
            <a:pPr lvl="1"/>
            <a:r>
              <a:rPr lang="en-US" altLang="ko-KR" sz="1600" dirty="0"/>
              <a:t>If voice service and internet packet service are used simultaneously, a mechanism to prioritize voice service is to be considered. (to compensate the advantage of CP-solution)</a:t>
            </a:r>
          </a:p>
          <a:p>
            <a:pPr lvl="1"/>
            <a:r>
              <a:rPr lang="en-US" altLang="ko-KR" sz="1600" dirty="0"/>
              <a:t>NOTE: The procedure for a dynamical bearer setup may cause additional delay for call setup procedure.</a:t>
            </a:r>
          </a:p>
          <a:p>
            <a:endParaRPr lang="ko-KR" altLang="en-US" dirty="0"/>
          </a:p>
        </p:txBody>
      </p:sp>
      <p:sp>
        <p:nvSpPr>
          <p:cNvPr id="4" name="슬라이드 번호 개체 틀 3"/>
          <p:cNvSpPr>
            <a:spLocks noGrp="1"/>
          </p:cNvSpPr>
          <p:nvPr>
            <p:ph type="sldNum" sz="quarter" idx="5"/>
          </p:nvPr>
        </p:nvSpPr>
        <p:spPr/>
        <p:txBody>
          <a:bodyPr/>
          <a:lstStyle/>
          <a:p>
            <a:fld id="{EB9AD039-08E5-4549-AD86-1391DDEC42A3}" type="slidenum">
              <a:rPr lang="ko-KR" altLang="en-US" smtClean="0"/>
              <a:t>4</a:t>
            </a:fld>
            <a:endParaRPr lang="ko-KR" altLang="en-US"/>
          </a:p>
        </p:txBody>
      </p:sp>
    </p:spTree>
    <p:extLst>
      <p:ext uri="{BB962C8B-B14F-4D97-AF65-F5344CB8AC3E}">
        <p14:creationId xmlns:p14="http://schemas.microsoft.com/office/powerpoint/2010/main" val="682761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07AD3-6C36-C4F9-D5C4-FA99A5D968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C33A99-6941-21C5-79E9-B5131FF86B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C88B61-D732-F8E0-CBE8-6CDAC5B03062}"/>
              </a:ext>
            </a:extLst>
          </p:cNvPr>
          <p:cNvSpPr>
            <a:spLocks noGrp="1"/>
          </p:cNvSpPr>
          <p:nvPr>
            <p:ph type="body" idx="1"/>
          </p:nvPr>
        </p:nvSpPr>
        <p:spPr/>
        <p:txBody>
          <a:bodyPr/>
          <a:lstStyle/>
          <a:p>
            <a:r>
              <a:rPr lang="en-US" altLang="ko-KR" sz="1600" dirty="0"/>
              <a:t>Overview:</a:t>
            </a:r>
          </a:p>
          <a:p>
            <a:pPr lvl="1"/>
            <a:r>
              <a:rPr lang="en-US" altLang="ko-KR" sz="1400" dirty="0"/>
              <a:t>The Non-Access Stratum (NAS) protocol, as specified in 3GPP TS 24.301, defines the signaling procedures and message formats exchanged between the User Equipment (UE) and the core network (MME) in the Evolved Packet System (EPS). The NAS protocol operates above the Access Stratum (AS) and is responsible for mobility management, session management, and security procedures</a:t>
            </a:r>
          </a:p>
          <a:p>
            <a:endParaRPr lang="ko-KR" altLang="en-US" dirty="0"/>
          </a:p>
        </p:txBody>
      </p:sp>
      <p:sp>
        <p:nvSpPr>
          <p:cNvPr id="4" name="Slide Number Placeholder 3">
            <a:extLst>
              <a:ext uri="{FF2B5EF4-FFF2-40B4-BE49-F238E27FC236}">
                <a16:creationId xmlns:a16="http://schemas.microsoft.com/office/drawing/2014/main" id="{93B82B4A-66E8-2017-E6D3-39A491577F22}"/>
              </a:ext>
            </a:extLst>
          </p:cNvPr>
          <p:cNvSpPr>
            <a:spLocks noGrp="1"/>
          </p:cNvSpPr>
          <p:nvPr>
            <p:ph type="sldNum" sz="quarter" idx="5"/>
          </p:nvPr>
        </p:nvSpPr>
        <p:spPr/>
        <p:txBody>
          <a:bodyPr/>
          <a:lstStyle/>
          <a:p>
            <a:fld id="{EB9AD039-08E5-4549-AD86-1391DDEC42A3}" type="slidenum">
              <a:rPr lang="ko-KR" altLang="en-US" smtClean="0"/>
              <a:t>5</a:t>
            </a:fld>
            <a:endParaRPr lang="ko-KR" altLang="en-US"/>
          </a:p>
        </p:txBody>
      </p:sp>
    </p:spTree>
    <p:extLst>
      <p:ext uri="{BB962C8B-B14F-4D97-AF65-F5344CB8AC3E}">
        <p14:creationId xmlns:p14="http://schemas.microsoft.com/office/powerpoint/2010/main" val="12342033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3_제목 슬라이드">
    <p:bg>
      <p:bgPr>
        <a:solidFill>
          <a:schemeClr val="tx1"/>
        </a:solidFill>
        <a:effectLst/>
      </p:bgPr>
    </p:bg>
    <p:spTree>
      <p:nvGrpSpPr>
        <p:cNvPr id="1" name=""/>
        <p:cNvGrpSpPr/>
        <p:nvPr/>
      </p:nvGrpSpPr>
      <p:grpSpPr>
        <a:xfrm>
          <a:off x="0" y="0"/>
          <a:ext cx="0" cy="0"/>
          <a:chOff x="0" y="0"/>
          <a:chExt cx="0" cy="0"/>
        </a:xfrm>
      </p:grpSpPr>
      <p:sp>
        <p:nvSpPr>
          <p:cNvPr id="2" name="제목 1"/>
          <p:cNvSpPr>
            <a:spLocks noGrp="1"/>
          </p:cNvSpPr>
          <p:nvPr>
            <p:ph type="ctrTitle"/>
          </p:nvPr>
        </p:nvSpPr>
        <p:spPr>
          <a:xfrm>
            <a:off x="440267" y="1122363"/>
            <a:ext cx="8856133" cy="1571263"/>
          </a:xfrm>
          <a:prstGeom prst="rect">
            <a:avLst/>
          </a:prstGeom>
        </p:spPr>
        <p:txBody>
          <a:bodyPr anchor="t"/>
          <a:lstStyle>
            <a:lvl1pPr algn="l">
              <a:defRPr sz="6000" b="1">
                <a:solidFill>
                  <a:schemeClr val="bg1"/>
                </a:solidFill>
              </a:defRPr>
            </a:lvl1pPr>
          </a:lstStyle>
          <a:p>
            <a:r>
              <a:rPr lang="ko-KR" altLang="en-US" dirty="0"/>
              <a:t>마스터 제목 스타일 편집</a:t>
            </a:r>
          </a:p>
        </p:txBody>
      </p:sp>
      <p:sp>
        <p:nvSpPr>
          <p:cNvPr id="3" name="부제목 2"/>
          <p:cNvSpPr>
            <a:spLocks noGrp="1"/>
          </p:cNvSpPr>
          <p:nvPr>
            <p:ph type="subTitle" idx="1"/>
          </p:nvPr>
        </p:nvSpPr>
        <p:spPr>
          <a:xfrm>
            <a:off x="440268" y="2983971"/>
            <a:ext cx="8856132" cy="1655762"/>
          </a:xfrm>
          <a:prstGeom prst="rect">
            <a:avLst/>
          </a:prstGeom>
        </p:spPr>
        <p:txBody>
          <a:bodyPr/>
          <a:lstStyle>
            <a:lvl1pPr marL="0" indent="0" algn="l">
              <a:buNone/>
              <a:defRPr sz="2400" b="1"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dirty="0"/>
              <a:t>마스터 부제목 스타일 편집</a:t>
            </a:r>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7134" y="5095575"/>
            <a:ext cx="3065065" cy="814158"/>
          </a:xfrm>
          <a:prstGeom prst="rect">
            <a:avLst/>
          </a:prstGeom>
        </p:spPr>
      </p:pic>
    </p:spTree>
    <p:extLst>
      <p:ext uri="{BB962C8B-B14F-4D97-AF65-F5344CB8AC3E}">
        <p14:creationId xmlns:p14="http://schemas.microsoft.com/office/powerpoint/2010/main" val="1424847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440267" y="1122363"/>
            <a:ext cx="8856133" cy="1571263"/>
          </a:xfrm>
          <a:prstGeom prst="rect">
            <a:avLst/>
          </a:prstGeom>
        </p:spPr>
        <p:txBody>
          <a:bodyPr anchor="t"/>
          <a:lstStyle>
            <a:lvl1pPr algn="l">
              <a:defRPr sz="6000" b="1">
                <a:solidFill>
                  <a:schemeClr val="tx1"/>
                </a:solidFill>
              </a:defRPr>
            </a:lvl1pPr>
          </a:lstStyle>
          <a:p>
            <a:r>
              <a:rPr lang="ko-KR" altLang="en-US" dirty="0"/>
              <a:t>마스터 제목 스타일 편집</a:t>
            </a:r>
          </a:p>
        </p:txBody>
      </p:sp>
      <p:sp>
        <p:nvSpPr>
          <p:cNvPr id="3" name="부제목 2"/>
          <p:cNvSpPr>
            <a:spLocks noGrp="1"/>
          </p:cNvSpPr>
          <p:nvPr>
            <p:ph type="subTitle" idx="1"/>
          </p:nvPr>
        </p:nvSpPr>
        <p:spPr>
          <a:xfrm>
            <a:off x="440268" y="3043239"/>
            <a:ext cx="8856132" cy="1655762"/>
          </a:xfrm>
          <a:prstGeom prst="rect">
            <a:avLst/>
          </a:prstGeom>
        </p:spPr>
        <p:txBody>
          <a:bodyPr/>
          <a:lstStyle>
            <a:lvl1pPr marL="0" indent="0" algn="l">
              <a:buNone/>
              <a:defRPr sz="24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dirty="0"/>
              <a:t>마스터 부제목 스타일 편집</a:t>
            </a:r>
          </a:p>
        </p:txBody>
      </p:sp>
      <p:pic>
        <p:nvPicPr>
          <p:cNvPr id="9"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423334" y="5276264"/>
            <a:ext cx="3022856" cy="591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375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구역 머리글">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31850" y="629085"/>
            <a:ext cx="7121979" cy="851372"/>
          </a:xfrm>
          <a:prstGeom prst="rect">
            <a:avLst/>
          </a:prstGeom>
        </p:spPr>
        <p:txBody>
          <a:bodyPr anchor="b">
            <a:normAutofit/>
          </a:bodyPr>
          <a:lstStyle>
            <a:lvl1pPr>
              <a:defRPr sz="4800" b="1" baseline="0">
                <a:solidFill>
                  <a:schemeClr val="tx1">
                    <a:lumMod val="85000"/>
                    <a:lumOff val="15000"/>
                  </a:schemeClr>
                </a:solidFill>
              </a:defRPr>
            </a:lvl1pPr>
          </a:lstStyle>
          <a:p>
            <a:r>
              <a:rPr lang="en-US" altLang="ko-KR" dirty="0"/>
              <a:t>Table of Contents</a:t>
            </a:r>
            <a:endParaRPr lang="ko-KR" altLang="en-US" dirty="0"/>
          </a:p>
        </p:txBody>
      </p:sp>
      <p:cxnSp>
        <p:nvCxnSpPr>
          <p:cNvPr id="7" name="직선 연결선 6"/>
          <p:cNvCxnSpPr/>
          <p:nvPr userDrawn="1"/>
        </p:nvCxnSpPr>
        <p:spPr>
          <a:xfrm>
            <a:off x="2348345" y="1953491"/>
            <a:ext cx="1155" cy="3837709"/>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내용 개체 틀 2"/>
          <p:cNvSpPr>
            <a:spLocks noGrp="1"/>
          </p:cNvSpPr>
          <p:nvPr>
            <p:ph idx="10"/>
          </p:nvPr>
        </p:nvSpPr>
        <p:spPr>
          <a:xfrm>
            <a:off x="2736233" y="1953491"/>
            <a:ext cx="7950818" cy="3837709"/>
          </a:xfrm>
          <a:prstGeom prst="rect">
            <a:avLst/>
          </a:prstGeom>
        </p:spPr>
        <p:txBody>
          <a:bodyPr/>
          <a:lstStyle>
            <a:lvl1pPr marL="514350" indent="-514350">
              <a:lnSpc>
                <a:spcPct val="150000"/>
              </a:lnSpc>
              <a:buFont typeface="+mj-lt"/>
              <a:buAutoNum type="arabicPeriod"/>
              <a:defRPr>
                <a:solidFill>
                  <a:schemeClr val="tx1">
                    <a:lumMod val="85000"/>
                    <a:lumOff val="1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a:t>마스터 텍스트 스타일을 편집합니다</a:t>
            </a:r>
          </a:p>
        </p:txBody>
      </p:sp>
    </p:spTree>
    <p:extLst>
      <p:ext uri="{BB962C8B-B14F-4D97-AF65-F5344CB8AC3E}">
        <p14:creationId xmlns:p14="http://schemas.microsoft.com/office/powerpoint/2010/main" val="36099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592667" y="1363134"/>
            <a:ext cx="9143999" cy="1524000"/>
          </a:xfrm>
          <a:prstGeom prst="rect">
            <a:avLst/>
          </a:prstGeom>
        </p:spPr>
        <p:txBody>
          <a:bodyPr anchor="t"/>
          <a:lstStyle>
            <a:lvl1pPr>
              <a:defRPr sz="6000" b="1">
                <a:solidFill>
                  <a:schemeClr val="tx1"/>
                </a:solidFill>
                <a:latin typeface="Calibri" panose="020F0502020204030204" pitchFamily="34" charset="0"/>
                <a:cs typeface="Calibri" panose="020F0502020204030204" pitchFamily="34" charset="0"/>
              </a:defRPr>
            </a:lvl1pPr>
          </a:lstStyle>
          <a:p>
            <a:r>
              <a:rPr lang="ko-KR" altLang="en-US" dirty="0"/>
              <a:t>마스터 제목 스타일 편집</a:t>
            </a:r>
          </a:p>
        </p:txBody>
      </p:sp>
      <p:sp>
        <p:nvSpPr>
          <p:cNvPr id="3" name="텍스트 개체 틀 2"/>
          <p:cNvSpPr>
            <a:spLocks noGrp="1"/>
          </p:cNvSpPr>
          <p:nvPr>
            <p:ph type="body" idx="1"/>
          </p:nvPr>
        </p:nvSpPr>
        <p:spPr>
          <a:xfrm>
            <a:off x="592667" y="3293533"/>
            <a:ext cx="6620932" cy="1049868"/>
          </a:xfrm>
          <a:prstGeom prst="rect">
            <a:avLst/>
          </a:prstGeom>
        </p:spPr>
        <p:txBody>
          <a:bodyPr/>
          <a:lstStyle>
            <a:lvl1pPr marL="0" indent="0" algn="l">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dirty="0"/>
              <a:t>마스터 텍스트 스타일을 편집합니다</a:t>
            </a:r>
          </a:p>
        </p:txBody>
      </p:sp>
      <p:pic>
        <p:nvPicPr>
          <p:cNvPr id="5"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524934" y="5284731"/>
            <a:ext cx="3022856" cy="591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915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040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제목 슬라이드">
    <p:spTree>
      <p:nvGrpSpPr>
        <p:cNvPr id="1" name=""/>
        <p:cNvGrpSpPr/>
        <p:nvPr/>
      </p:nvGrpSpPr>
      <p:grpSpPr>
        <a:xfrm>
          <a:off x="0" y="0"/>
          <a:ext cx="0" cy="0"/>
          <a:chOff x="0" y="0"/>
          <a:chExt cx="0" cy="0"/>
        </a:xfrm>
      </p:grpSpPr>
      <p:cxnSp>
        <p:nvCxnSpPr>
          <p:cNvPr id="6"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7"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573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20511" y="86061"/>
            <a:ext cx="11547836" cy="657133"/>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a:t>제목 스타일 편집</a:t>
            </a:r>
          </a:p>
        </p:txBody>
      </p:sp>
      <p:sp>
        <p:nvSpPr>
          <p:cNvPr id="3" name="내용 개체 틀 2"/>
          <p:cNvSpPr>
            <a:spLocks noGrp="1"/>
          </p:cNvSpPr>
          <p:nvPr>
            <p:ph idx="1" hasCustomPrompt="1"/>
          </p:nvPr>
        </p:nvSpPr>
        <p:spPr>
          <a:xfrm>
            <a:off x="320510" y="912694"/>
            <a:ext cx="11547837" cy="5555839"/>
          </a:xfrm>
          <a:prstGeom prst="rect">
            <a:avLst/>
          </a:prstGeom>
        </p:spPr>
        <p:txBody>
          <a:bodyPr/>
          <a:lstStyle>
            <a:lvl1pPr marL="228600" indent="-228600">
              <a:lnSpc>
                <a:spcPct val="100000"/>
              </a:lnSpc>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a:lnSpc>
                <a:spcPct val="100000"/>
              </a:lnSpc>
              <a:defRPr sz="2000">
                <a:solidFill>
                  <a:schemeClr val="tx1"/>
                </a:solidFill>
              </a:defRPr>
            </a:lvl2pPr>
            <a:lvl3pPr marL="1143000" indent="-228600">
              <a:lnSpc>
                <a:spcPct val="100000"/>
              </a:lnSpc>
              <a:buFont typeface="맑은 고딕" panose="020B0503020000020004" pitchFamily="50" charset="-127"/>
              <a:buChar char="-"/>
              <a:defRPr sz="1800">
                <a:solidFill>
                  <a:schemeClr val="tx1"/>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p:txBody>
      </p:sp>
      <p:cxnSp>
        <p:nvCxnSpPr>
          <p:cNvPr id="7"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8"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
        <p:nvSpPr>
          <p:cNvPr id="12"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2664900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20511" y="86061"/>
            <a:ext cx="11547836" cy="657133"/>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a:t>제목 스타일 편집</a:t>
            </a:r>
          </a:p>
        </p:txBody>
      </p:sp>
      <p:cxnSp>
        <p:nvCxnSpPr>
          <p:cNvPr id="7"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pic>
        <p:nvPicPr>
          <p:cNvPr id="8"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sp>
        <p:nvSpPr>
          <p:cNvPr id="6"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29507783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콘텐츠 2개">
    <p:spTree>
      <p:nvGrpSpPr>
        <p:cNvPr id="1" name=""/>
        <p:cNvGrpSpPr/>
        <p:nvPr/>
      </p:nvGrpSpPr>
      <p:grpSpPr>
        <a:xfrm>
          <a:off x="0" y="0"/>
          <a:ext cx="0" cy="0"/>
          <a:chOff x="0" y="0"/>
          <a:chExt cx="0" cy="0"/>
        </a:xfrm>
      </p:grpSpPr>
      <p:sp>
        <p:nvSpPr>
          <p:cNvPr id="3" name="내용 개체 틀 2"/>
          <p:cNvSpPr>
            <a:spLocks noGrp="1"/>
          </p:cNvSpPr>
          <p:nvPr>
            <p:ph sz="half" idx="1" hasCustomPrompt="1"/>
          </p:nvPr>
        </p:nvSpPr>
        <p:spPr>
          <a:xfrm>
            <a:off x="320511" y="952500"/>
            <a:ext cx="5705004" cy="5473700"/>
          </a:xfrm>
          <a:prstGeom prst="rect">
            <a:avLst/>
          </a:prstGeom>
        </p:spPr>
        <p:txBody>
          <a:bodyPr/>
          <a:lstStyle>
            <a:lvl1pPr marL="228600" indent="-228600">
              <a:buFont typeface="Wingdings" panose="05000000000000000000" pitchFamily="2" charset="2"/>
              <a:buChar char="§"/>
              <a:defRPr b="1">
                <a:solidFill>
                  <a:schemeClr val="tx1"/>
                </a:solidFill>
              </a:defRPr>
            </a:lvl1pPr>
            <a:lvl2pPr>
              <a:defRPr>
                <a:solidFill>
                  <a:schemeClr val="tx1"/>
                </a:solidFill>
              </a:defRPr>
            </a:lvl2pPr>
            <a:lvl3pPr marL="1143000" indent="-228600">
              <a:buFont typeface="맑은 고딕" panose="020B0503020000020004" pitchFamily="50" charset="-127"/>
              <a:buChar char="-"/>
              <a:defRPr>
                <a:solidFill>
                  <a:schemeClr val="tx1"/>
                </a:solidFill>
              </a:defRPr>
            </a:lvl3pPr>
          </a:lstStyle>
          <a:p>
            <a:pPr lvl="0"/>
            <a:r>
              <a:rPr lang="ko-KR" altLang="en-US" dirty="0"/>
              <a:t>텍스트 스타일을 편집합니다</a:t>
            </a:r>
          </a:p>
          <a:p>
            <a:pPr lvl="1"/>
            <a:r>
              <a:rPr lang="ko-KR" altLang="en-US" dirty="0"/>
              <a:t>둘째 수준</a:t>
            </a:r>
          </a:p>
          <a:p>
            <a:pPr lvl="2"/>
            <a:r>
              <a:rPr lang="ko-KR" altLang="en-US" dirty="0"/>
              <a:t>셋째 수준</a:t>
            </a:r>
          </a:p>
        </p:txBody>
      </p:sp>
      <p:sp>
        <p:nvSpPr>
          <p:cNvPr id="4" name="내용 개체 틀 3"/>
          <p:cNvSpPr>
            <a:spLocks noGrp="1"/>
          </p:cNvSpPr>
          <p:nvPr>
            <p:ph sz="half" idx="2" hasCustomPrompt="1"/>
          </p:nvPr>
        </p:nvSpPr>
        <p:spPr>
          <a:xfrm>
            <a:off x="6172200" y="952500"/>
            <a:ext cx="5690432" cy="5473700"/>
          </a:xfrm>
          <a:prstGeom prst="rect">
            <a:avLst/>
          </a:prstGeom>
        </p:spPr>
        <p:txBody>
          <a:bodyPr/>
          <a:lstStyle>
            <a:lvl1pPr marL="228600" indent="-228600">
              <a:buFont typeface="Wingdings" panose="05000000000000000000" pitchFamily="2" charset="2"/>
              <a:buChar char="§"/>
              <a:defRPr b="1">
                <a:solidFill>
                  <a:schemeClr val="tx1"/>
                </a:solidFill>
              </a:defRPr>
            </a:lvl1pPr>
            <a:lvl2pPr>
              <a:defRPr>
                <a:solidFill>
                  <a:schemeClr val="tx1"/>
                </a:solidFill>
              </a:defRPr>
            </a:lvl2pPr>
            <a:lvl3pPr marL="1143000" indent="-228600">
              <a:buFont typeface="맑은 고딕" panose="020B0503020000020004" pitchFamily="50" charset="-127"/>
              <a:buChar char="-"/>
              <a:defRPr>
                <a:solidFill>
                  <a:schemeClr val="tx1"/>
                </a:solidFill>
              </a:defRPr>
            </a:lvl3pPr>
          </a:lstStyle>
          <a:p>
            <a:pPr lvl="0"/>
            <a:r>
              <a:rPr lang="ko-KR" altLang="en-US" dirty="0"/>
              <a:t>텍스트 스타일을 편집합니다</a:t>
            </a:r>
          </a:p>
          <a:p>
            <a:pPr lvl="1"/>
            <a:r>
              <a:rPr lang="ko-KR" altLang="en-US" dirty="0"/>
              <a:t>둘째 수준</a:t>
            </a:r>
          </a:p>
          <a:p>
            <a:pPr lvl="2"/>
            <a:r>
              <a:rPr lang="ko-KR" altLang="en-US" dirty="0"/>
              <a:t>셋째 수준</a:t>
            </a:r>
          </a:p>
        </p:txBody>
      </p:sp>
      <p:sp>
        <p:nvSpPr>
          <p:cNvPr id="10" name="제목 1"/>
          <p:cNvSpPr>
            <a:spLocks noGrp="1"/>
          </p:cNvSpPr>
          <p:nvPr>
            <p:ph type="title" hasCustomPrompt="1"/>
          </p:nvPr>
        </p:nvSpPr>
        <p:spPr>
          <a:xfrm>
            <a:off x="320511" y="86061"/>
            <a:ext cx="11547836" cy="657133"/>
          </a:xfrm>
          <a:prstGeom prst="rect">
            <a:avLst/>
          </a:prstGeom>
        </p:spPr>
        <p:txBody>
          <a:bodyPr>
            <a:normAutofit/>
          </a:bodyPr>
          <a:lstStyle>
            <a:lvl1pPr>
              <a:defRPr lang="ko-KR" altLang="en-US" sz="3600" b="1" kern="1200" dirty="0">
                <a:solidFill>
                  <a:schemeClr val="tx1"/>
                </a:solidFill>
                <a:latin typeface="+mj-lt"/>
                <a:ea typeface="+mj-ea"/>
                <a:cs typeface="+mj-cs"/>
              </a:defRPr>
            </a:lvl1pPr>
          </a:lstStyle>
          <a:p>
            <a:r>
              <a:rPr lang="ko-KR" altLang="en-US" dirty="0"/>
              <a:t>제목 스타일 편집</a:t>
            </a:r>
          </a:p>
        </p:txBody>
      </p:sp>
      <p:pic>
        <p:nvPicPr>
          <p:cNvPr id="12" name="Picture 2" descr="Font Samsung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27204" b="26891"/>
          <a:stretch/>
        </p:blipFill>
        <p:spPr bwMode="auto">
          <a:xfrm>
            <a:off x="10744200" y="6473612"/>
            <a:ext cx="1143000" cy="223520"/>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직선 연결선 74"/>
          <p:cNvCxnSpPr/>
          <p:nvPr userDrawn="1"/>
        </p:nvCxnSpPr>
        <p:spPr bwMode="auto">
          <a:xfrm>
            <a:off x="203200" y="778933"/>
            <a:ext cx="11684000" cy="1"/>
          </a:xfrm>
          <a:prstGeom prst="line">
            <a:avLst/>
          </a:prstGeom>
          <a:solidFill>
            <a:srgbClr val="0066FF"/>
          </a:solidFill>
          <a:ln w="25400" cap="flat" cmpd="sng" algn="ctr">
            <a:solidFill>
              <a:schemeClr val="tx1"/>
            </a:solidFill>
            <a:prstDash val="solid"/>
            <a:round/>
            <a:headEnd type="none" w="med" len="med"/>
            <a:tailEnd type="none" w="med" len="med"/>
          </a:ln>
          <a:effectLst/>
        </p:spPr>
      </p:cxnSp>
      <p:sp>
        <p:nvSpPr>
          <p:cNvPr id="14" name="슬라이드 번호 개체 틀 5"/>
          <p:cNvSpPr>
            <a:spLocks noGrp="1"/>
          </p:cNvSpPr>
          <p:nvPr>
            <p:ph type="sldNum" sz="quarter" idx="12"/>
          </p:nvPr>
        </p:nvSpPr>
        <p:spPr>
          <a:xfrm>
            <a:off x="347134" y="6335546"/>
            <a:ext cx="355600" cy="365125"/>
          </a:xfrm>
        </p:spPr>
        <p:txBody>
          <a:bodyPr/>
          <a:lstStyle>
            <a:lvl1pPr>
              <a:defRPr sz="1000">
                <a:solidFill>
                  <a:schemeClr val="tx1">
                    <a:lumMod val="85000"/>
                    <a:lumOff val="1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834104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슬라이드 번호 개체 틀 5"/>
          <p:cNvSpPr>
            <a:spLocks noGrp="1"/>
          </p:cNvSpPr>
          <p:nvPr>
            <p:ph type="sldNum" sz="quarter" idx="4"/>
          </p:nvPr>
        </p:nvSpPr>
        <p:spPr>
          <a:xfrm>
            <a:off x="347134" y="6335546"/>
            <a:ext cx="355600" cy="365125"/>
          </a:xfrm>
          <a:prstGeom prst="rect">
            <a:avLst/>
          </a:prstGeom>
        </p:spPr>
        <p:txBody>
          <a:bodyPr vert="horz" lIns="91440" tIns="45720" rIns="91440" bIns="45720" rtlCol="0" anchor="ctr"/>
          <a:lstStyle>
            <a:lvl1pPr algn="r">
              <a:defRPr sz="1000">
                <a:solidFill>
                  <a:schemeClr val="tx1">
                    <a:lumMod val="75000"/>
                    <a:lumOff val="25000"/>
                  </a:schemeClr>
                </a:solidFill>
              </a:defRPr>
            </a:lvl1pPr>
          </a:lstStyle>
          <a:p>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1106384162"/>
      </p:ext>
    </p:extLst>
  </p:cSld>
  <p:clrMap bg1="lt1" tx1="dk1" bg2="lt2" tx2="dk2" accent1="accent1" accent2="accent2" accent3="accent3" accent4="accent4" accent5="accent5" accent6="accent6" hlink="hlink" folHlink="folHlink"/>
  <p:sldLayoutIdLst>
    <p:sldLayoutId id="2147483670" r:id="rId1"/>
    <p:sldLayoutId id="2147483649" r:id="rId2"/>
    <p:sldLayoutId id="2147483653" r:id="rId3"/>
    <p:sldLayoutId id="2147483651" r:id="rId4"/>
    <p:sldLayoutId id="2147483654" r:id="rId5"/>
    <p:sldLayoutId id="2147483669" r:id="rId6"/>
    <p:sldLayoutId id="2147483650" r:id="rId7"/>
    <p:sldLayoutId id="2147483671" r:id="rId8"/>
    <p:sldLayoutId id="2147483652" r:id="rId9"/>
  </p:sldLayoutIdLst>
  <p:hf hdr="0"/>
  <p:txStyles>
    <p:titleStyle>
      <a:lvl1pPr algn="l" defTabSz="914400" rtl="0" eaLnBrk="1" latinLnBrk="1"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82598" y="88769"/>
            <a:ext cx="6614983" cy="646331"/>
          </a:xfrm>
          <a:prstGeom prst="rect">
            <a:avLst/>
          </a:prstGeom>
          <a:noFill/>
        </p:spPr>
        <p:txBody>
          <a:bodyPr wrap="square" rtlCol="0">
            <a:spAutoFit/>
          </a:bodyPr>
          <a:lstStyle/>
          <a:p>
            <a:pPr hangingPunct="0"/>
            <a:r>
              <a:rPr lang="en-GB" altLang="ko-KR" b="1" dirty="0">
                <a:cs typeface="Arial" panose="020B0604020202020204" pitchFamily="34" charset="0"/>
              </a:rPr>
              <a:t>3GPP TSG SA WG2#169</a:t>
            </a:r>
          </a:p>
          <a:p>
            <a:pPr hangingPunct="0"/>
            <a:r>
              <a:rPr lang="en-GB" altLang="ko-KR" b="1" dirty="0">
                <a:cs typeface="Arial" panose="020B0604020202020204" pitchFamily="34" charset="0"/>
              </a:rPr>
              <a:t>19-23</a:t>
            </a:r>
            <a:r>
              <a:rPr lang="en-GB" altLang="ko-KR" b="1" baseline="30000" dirty="0">
                <a:cs typeface="Arial" panose="020B0604020202020204" pitchFamily="34" charset="0"/>
              </a:rPr>
              <a:t> </a:t>
            </a:r>
            <a:r>
              <a:rPr lang="en-GB" altLang="ko-KR" b="1" dirty="0">
                <a:cs typeface="Arial" panose="020B0604020202020204" pitchFamily="34" charset="0"/>
              </a:rPr>
              <a:t>May 2025, Fukuoka, Japan</a:t>
            </a:r>
            <a:endParaRPr lang="ko-KR" altLang="en-US" b="1" dirty="0">
              <a:cs typeface="Arial" panose="020B0604020202020204" pitchFamily="34" charset="0"/>
            </a:endParaRPr>
          </a:p>
        </p:txBody>
      </p:sp>
      <p:graphicFrame>
        <p:nvGraphicFramePr>
          <p:cNvPr id="8" name="표 7"/>
          <p:cNvGraphicFramePr>
            <a:graphicFrameLocks noGrp="1"/>
          </p:cNvGraphicFramePr>
          <p:nvPr>
            <p:extLst>
              <p:ext uri="{D42A27DB-BD31-4B8C-83A1-F6EECF244321}">
                <p14:modId xmlns:p14="http://schemas.microsoft.com/office/powerpoint/2010/main" val="2056730652"/>
              </p:ext>
            </p:extLst>
          </p:nvPr>
        </p:nvGraphicFramePr>
        <p:xfrm>
          <a:off x="314796" y="1498580"/>
          <a:ext cx="11547836" cy="2279675"/>
        </p:xfrm>
        <a:graphic>
          <a:graphicData uri="http://schemas.openxmlformats.org/drawingml/2006/table">
            <a:tbl>
              <a:tblPr firstRow="1" bandRow="1">
                <a:tableStyleId>{2D5ABB26-0587-4C30-8999-92F81FD0307C}</a:tableStyleId>
              </a:tblPr>
              <a:tblGrid>
                <a:gridCol w="2682404">
                  <a:extLst>
                    <a:ext uri="{9D8B030D-6E8A-4147-A177-3AD203B41FA5}">
                      <a16:colId xmlns:a16="http://schemas.microsoft.com/office/drawing/2014/main" val="20000"/>
                    </a:ext>
                  </a:extLst>
                </a:gridCol>
                <a:gridCol w="8865432">
                  <a:extLst>
                    <a:ext uri="{9D8B030D-6E8A-4147-A177-3AD203B41FA5}">
                      <a16:colId xmlns:a16="http://schemas.microsoft.com/office/drawing/2014/main" val="20001"/>
                    </a:ext>
                  </a:extLst>
                </a:gridCol>
              </a:tblGrid>
              <a:tr h="455935">
                <a:tc>
                  <a:txBody>
                    <a:bodyPr/>
                    <a:lstStyle/>
                    <a:p>
                      <a:pPr latinLnBrk="1"/>
                      <a:r>
                        <a:rPr lang="en-US" altLang="ko-KR" sz="1800" b="1" kern="1200" baseline="0" dirty="0">
                          <a:solidFill>
                            <a:schemeClr val="tx1"/>
                          </a:solidFill>
                          <a:latin typeface="+mj-ea"/>
                          <a:ea typeface="+mj-ea"/>
                          <a:cs typeface="+mj-cs"/>
                        </a:rPr>
                        <a:t>Source:</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dirty="0">
                          <a:solidFill>
                            <a:schemeClr val="tx1"/>
                          </a:solidFill>
                          <a:latin typeface="+mj-lt"/>
                          <a:ea typeface="+mj-ea"/>
                          <a:cs typeface="+mj-cs"/>
                        </a:rPr>
                        <a:t>Samsung</a:t>
                      </a:r>
                      <a:endParaRPr lang="ko-KR" altLang="en-US" sz="1800" b="1" kern="1200" dirty="0">
                        <a:solidFill>
                          <a:schemeClr val="tx1"/>
                        </a:solidFill>
                        <a:latin typeface="+mj-lt"/>
                        <a:ea typeface="+mj-ea"/>
                        <a:cs typeface="+mj-cs"/>
                      </a:endParaRPr>
                    </a:p>
                  </a:txBody>
                  <a:tcPr/>
                </a:tc>
                <a:extLst>
                  <a:ext uri="{0D108BD9-81ED-4DB2-BD59-A6C34878D82A}">
                    <a16:rowId xmlns:a16="http://schemas.microsoft.com/office/drawing/2014/main" val="10000"/>
                  </a:ext>
                </a:extLst>
              </a:tr>
              <a:tr h="455935">
                <a:tc>
                  <a:txBody>
                    <a:bodyPr/>
                    <a:lstStyle/>
                    <a:p>
                      <a:pPr latinLnBrk="1"/>
                      <a:r>
                        <a:rPr lang="en-US" altLang="ko-KR" sz="1800" b="1" kern="1200" baseline="0" dirty="0">
                          <a:solidFill>
                            <a:schemeClr val="tx1"/>
                          </a:solidFill>
                          <a:latin typeface="+mj-ea"/>
                          <a:ea typeface="+mj-ea"/>
                          <a:cs typeface="+mj-cs"/>
                        </a:rPr>
                        <a:t>Title:</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dirty="0">
                          <a:solidFill>
                            <a:schemeClr val="tx1"/>
                          </a:solidFill>
                          <a:latin typeface="+mj-lt"/>
                          <a:ea typeface="+mj-ea"/>
                          <a:cs typeface="+mj-cs"/>
                        </a:rPr>
                        <a:t>Protocol Overhead for IMS Voice Transmission over GEO Satellite</a:t>
                      </a:r>
                      <a:endParaRPr lang="ko-KR" altLang="en-US" sz="1800" b="1" kern="1200" dirty="0">
                        <a:solidFill>
                          <a:schemeClr val="tx1"/>
                        </a:solidFill>
                        <a:latin typeface="+mj-lt"/>
                        <a:ea typeface="+mj-ea"/>
                        <a:cs typeface="+mj-cs"/>
                      </a:endParaRPr>
                    </a:p>
                  </a:txBody>
                  <a:tcPr/>
                </a:tc>
                <a:extLst>
                  <a:ext uri="{0D108BD9-81ED-4DB2-BD59-A6C34878D82A}">
                    <a16:rowId xmlns:a16="http://schemas.microsoft.com/office/drawing/2014/main" val="10001"/>
                  </a:ext>
                </a:extLst>
              </a:tr>
              <a:tr h="455935">
                <a:tc>
                  <a:txBody>
                    <a:bodyPr/>
                    <a:lstStyle/>
                    <a:p>
                      <a:pPr latinLnBrk="1"/>
                      <a:r>
                        <a:rPr lang="en-US" altLang="ko-KR" sz="1800" b="1" kern="1200" baseline="0" dirty="0">
                          <a:solidFill>
                            <a:schemeClr val="tx1"/>
                          </a:solidFill>
                          <a:latin typeface="+mj-ea"/>
                          <a:ea typeface="+mj-ea"/>
                          <a:cs typeface="+mj-cs"/>
                        </a:rPr>
                        <a:t>Document for:</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baseline="0" dirty="0">
                          <a:solidFill>
                            <a:schemeClr val="tx1"/>
                          </a:solidFill>
                          <a:latin typeface="+mj-ea"/>
                          <a:ea typeface="+mj-ea"/>
                          <a:cs typeface="+mj-cs"/>
                        </a:rPr>
                        <a:t>Discussion</a:t>
                      </a:r>
                      <a:endParaRPr lang="ko-KR" altLang="en-US" sz="1800" b="1" kern="1200" baseline="0" dirty="0">
                        <a:solidFill>
                          <a:schemeClr val="tx1"/>
                        </a:solidFill>
                        <a:latin typeface="+mj-ea"/>
                        <a:ea typeface="+mj-ea"/>
                        <a:cs typeface="+mj-cs"/>
                      </a:endParaRPr>
                    </a:p>
                  </a:txBody>
                  <a:tcPr/>
                </a:tc>
                <a:extLst>
                  <a:ext uri="{0D108BD9-81ED-4DB2-BD59-A6C34878D82A}">
                    <a16:rowId xmlns:a16="http://schemas.microsoft.com/office/drawing/2014/main" val="10002"/>
                  </a:ext>
                </a:extLst>
              </a:tr>
              <a:tr h="455935">
                <a:tc>
                  <a:txBody>
                    <a:bodyPr/>
                    <a:lstStyle/>
                    <a:p>
                      <a:pPr latinLnBrk="1"/>
                      <a:r>
                        <a:rPr lang="en-US" altLang="ko-KR" sz="1800" b="1" kern="1200" baseline="0" dirty="0">
                          <a:solidFill>
                            <a:schemeClr val="tx1"/>
                          </a:solidFill>
                          <a:latin typeface="+mj-ea"/>
                          <a:ea typeface="+mj-ea"/>
                          <a:cs typeface="+mj-cs"/>
                        </a:rPr>
                        <a:t>Agenda Item:</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baseline="0" dirty="0">
                          <a:solidFill>
                            <a:schemeClr val="tx1"/>
                          </a:solidFill>
                          <a:latin typeface="+mj-ea"/>
                          <a:ea typeface="+mj-ea"/>
                          <a:cs typeface="+mj-cs"/>
                        </a:rPr>
                        <a:t>20.1.1</a:t>
                      </a:r>
                      <a:endParaRPr lang="ko-KR" altLang="en-US" sz="1800" b="1" kern="1200" baseline="0" dirty="0">
                        <a:solidFill>
                          <a:schemeClr val="tx1"/>
                        </a:solidFill>
                        <a:latin typeface="+mj-ea"/>
                        <a:ea typeface="+mj-ea"/>
                        <a:cs typeface="+mj-cs"/>
                      </a:endParaRPr>
                    </a:p>
                  </a:txBody>
                  <a:tcPr/>
                </a:tc>
                <a:extLst>
                  <a:ext uri="{0D108BD9-81ED-4DB2-BD59-A6C34878D82A}">
                    <a16:rowId xmlns:a16="http://schemas.microsoft.com/office/drawing/2014/main" val="10003"/>
                  </a:ext>
                </a:extLst>
              </a:tr>
              <a:tr h="455935">
                <a:tc>
                  <a:txBody>
                    <a:bodyPr/>
                    <a:lstStyle/>
                    <a:p>
                      <a:pPr latinLnBrk="1"/>
                      <a:r>
                        <a:rPr lang="en-US" altLang="ko-KR" sz="1800" b="1" kern="1200" baseline="0" dirty="0">
                          <a:solidFill>
                            <a:schemeClr val="tx1"/>
                          </a:solidFill>
                          <a:latin typeface="+mj-ea"/>
                          <a:ea typeface="+mj-ea"/>
                          <a:cs typeface="+mj-cs"/>
                        </a:rPr>
                        <a:t>Work Item / Release</a:t>
                      </a:r>
                      <a:endParaRPr lang="ko-KR" altLang="en-US" sz="1800" b="1" kern="1200" baseline="0" dirty="0">
                        <a:solidFill>
                          <a:schemeClr val="tx1"/>
                        </a:solidFill>
                        <a:latin typeface="+mj-ea"/>
                        <a:ea typeface="+mj-ea"/>
                        <a:cs typeface="+mj-cs"/>
                      </a:endParaRPr>
                    </a:p>
                  </a:txBody>
                  <a:tcPr/>
                </a:tc>
                <a:tc>
                  <a:txBody>
                    <a:bodyPr/>
                    <a:lstStyle/>
                    <a:p>
                      <a:pPr latinLnBrk="1"/>
                      <a:r>
                        <a:rPr lang="en-US" altLang="ko-KR" sz="1800" b="1" kern="1200" baseline="0" dirty="0">
                          <a:solidFill>
                            <a:schemeClr val="tx1"/>
                          </a:solidFill>
                          <a:latin typeface="+mj-ea"/>
                          <a:ea typeface="+mj-ea"/>
                          <a:cs typeface="+mj-cs"/>
                        </a:rPr>
                        <a:t>FS_5GSAT_Ph4_ARC / Rel-20</a:t>
                      </a:r>
                      <a:endParaRPr lang="ko-KR" altLang="en-US" sz="1800" b="1" kern="1200" baseline="0" dirty="0">
                        <a:solidFill>
                          <a:schemeClr val="tx1"/>
                        </a:solidFill>
                        <a:latin typeface="+mj-ea"/>
                        <a:ea typeface="+mj-ea"/>
                        <a:cs typeface="+mj-cs"/>
                      </a:endParaRPr>
                    </a:p>
                  </a:txBody>
                  <a:tcPr/>
                </a:tc>
                <a:extLst>
                  <a:ext uri="{0D108BD9-81ED-4DB2-BD59-A6C34878D82A}">
                    <a16:rowId xmlns:a16="http://schemas.microsoft.com/office/drawing/2014/main" val="10004"/>
                  </a:ext>
                </a:extLst>
              </a:tr>
            </a:tbl>
          </a:graphicData>
        </a:graphic>
      </p:graphicFrame>
      <p:sp>
        <p:nvSpPr>
          <p:cNvPr id="9" name="TextBox 8"/>
          <p:cNvSpPr txBox="1"/>
          <p:nvPr/>
        </p:nvSpPr>
        <p:spPr>
          <a:xfrm>
            <a:off x="314796" y="4566783"/>
            <a:ext cx="11308244" cy="584775"/>
          </a:xfrm>
          <a:prstGeom prst="rect">
            <a:avLst/>
          </a:prstGeom>
          <a:noFill/>
        </p:spPr>
        <p:txBody>
          <a:bodyPr wrap="square" rtlCol="0">
            <a:spAutoFit/>
          </a:bodyPr>
          <a:lstStyle/>
          <a:p>
            <a:r>
              <a:rPr lang="en-US" altLang="ko-KR" sz="1600" b="1" kern="1200" baseline="0" dirty="0">
                <a:latin typeface="+mj-ea"/>
                <a:ea typeface="+mj-ea"/>
                <a:cs typeface="+mj-cs"/>
              </a:rPr>
              <a:t>Abstract of the contribution: </a:t>
            </a:r>
            <a:r>
              <a:rPr lang="en-US" altLang="ko-KR" sz="1600" i="1" kern="1200" baseline="0" dirty="0">
                <a:latin typeface="+mj-ea"/>
                <a:ea typeface="+mj-ea"/>
                <a:cs typeface="+mj-cs"/>
              </a:rPr>
              <a:t>This document</a:t>
            </a:r>
            <a:r>
              <a:rPr lang="en-US" altLang="ko-KR" sz="1600" i="1" kern="1200" dirty="0">
                <a:latin typeface="+mj-ea"/>
                <a:ea typeface="+mj-ea"/>
                <a:cs typeface="+mj-cs"/>
              </a:rPr>
              <a:t> </a:t>
            </a:r>
            <a:r>
              <a:rPr lang="en-US" altLang="ko-KR" sz="1600" i="1" dirty="0">
                <a:latin typeface="+mj-ea"/>
                <a:ea typeface="+mj-ea"/>
                <a:cs typeface="+mj-cs"/>
              </a:rPr>
              <a:t>discusses the protocol overhead for IMS voice transmission over GEO Satellite</a:t>
            </a:r>
            <a:endParaRPr lang="ko-KR" altLang="en-US" sz="1800" kern="1200" baseline="0" dirty="0">
              <a:latin typeface="+mj-ea"/>
              <a:ea typeface="+mj-ea"/>
              <a:cs typeface="+mj-cs"/>
            </a:endParaRPr>
          </a:p>
        </p:txBody>
      </p:sp>
      <p:sp>
        <p:nvSpPr>
          <p:cNvPr id="10" name="제목 1"/>
          <p:cNvSpPr txBox="1">
            <a:spLocks/>
          </p:cNvSpPr>
          <p:nvPr/>
        </p:nvSpPr>
        <p:spPr>
          <a:xfrm>
            <a:off x="10602836" y="140757"/>
            <a:ext cx="1438472" cy="271177"/>
          </a:xfrm>
          <a:prstGeom prst="rect">
            <a:avLst/>
          </a:prstGeom>
        </p:spPr>
        <p:txBody>
          <a:bodyPr vert="horz" lIns="91440" tIns="45720" rIns="91440" bIns="45720" rtlCol="0" anchor="t">
            <a:noAutofit/>
          </a:bodyPr>
          <a:lstStyle>
            <a:lvl1pPr algn="l" defTabSz="914400" rtl="0" eaLnBrk="1" latinLnBrk="1" hangingPunct="1">
              <a:lnSpc>
                <a:spcPct val="90000"/>
              </a:lnSpc>
              <a:spcBef>
                <a:spcPct val="0"/>
              </a:spcBef>
              <a:buNone/>
              <a:defRPr sz="4400" kern="1200" baseline="0">
                <a:solidFill>
                  <a:schemeClr val="accent5">
                    <a:lumMod val="75000"/>
                  </a:schemeClr>
                </a:solidFill>
                <a:latin typeface="+mj-ea"/>
                <a:ea typeface="+mj-ea"/>
                <a:cs typeface="+mj-cs"/>
              </a:defRPr>
            </a:lvl1pPr>
          </a:lstStyle>
          <a:p>
            <a:pPr algn="r"/>
            <a:r>
              <a:rPr lang="en-US" altLang="ko-KR" sz="1600" b="1" dirty="0">
                <a:solidFill>
                  <a:schemeClr val="tx1"/>
                </a:solidFill>
              </a:rPr>
              <a:t>S2-2505318</a:t>
            </a:r>
            <a:endParaRPr lang="ko-KR" altLang="en-US" sz="1600" b="1" dirty="0">
              <a:solidFill>
                <a:schemeClr val="tx1"/>
              </a:solidFill>
            </a:endParaRPr>
          </a:p>
        </p:txBody>
      </p:sp>
      <p:pic>
        <p:nvPicPr>
          <p:cNvPr id="6" name="Picture 2" descr="http://www.3gpp.org/IMG/jpg/3GPP_TM_R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796" y="208305"/>
            <a:ext cx="712354" cy="414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5213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A4A09F4-7ADA-40C8-9B3D-2E351939D512}"/>
              </a:ext>
            </a:extLst>
          </p:cNvPr>
          <p:cNvSpPr>
            <a:spLocks noGrp="1"/>
          </p:cNvSpPr>
          <p:nvPr>
            <p:ph type="title"/>
          </p:nvPr>
        </p:nvSpPr>
        <p:spPr/>
        <p:txBody>
          <a:bodyPr/>
          <a:lstStyle/>
          <a:p>
            <a:r>
              <a:rPr lang="en-US" altLang="ko-KR" dirty="0"/>
              <a:t>Assumptions</a:t>
            </a:r>
            <a:endParaRPr lang="ko-KR" altLang="en-US" dirty="0"/>
          </a:p>
        </p:txBody>
      </p:sp>
      <p:sp>
        <p:nvSpPr>
          <p:cNvPr id="3" name="내용 개체 틀 2">
            <a:extLst>
              <a:ext uri="{FF2B5EF4-FFF2-40B4-BE49-F238E27FC236}">
                <a16:creationId xmlns:a16="http://schemas.microsoft.com/office/drawing/2014/main" id="{242A5605-221F-4373-8B4D-AA9E43D9F1DE}"/>
              </a:ext>
            </a:extLst>
          </p:cNvPr>
          <p:cNvSpPr>
            <a:spLocks noGrp="1"/>
          </p:cNvSpPr>
          <p:nvPr>
            <p:ph idx="1"/>
          </p:nvPr>
        </p:nvSpPr>
        <p:spPr/>
        <p:txBody>
          <a:bodyPr/>
          <a:lstStyle/>
          <a:p>
            <a:r>
              <a:rPr lang="en-US" altLang="ko-KR" sz="1800" b="0" dirty="0">
                <a:ea typeface="Calibri" panose="020F0502020204030204" pitchFamily="34" charset="0"/>
              </a:rPr>
              <a:t>This paper assumes following for analysis</a:t>
            </a:r>
          </a:p>
          <a:p>
            <a:pPr lvl="1"/>
            <a:r>
              <a:rPr lang="en-US" altLang="ko-KR" sz="1600" dirty="0">
                <a:latin typeface="Calibri" panose="020F0502020204030204" pitchFamily="34" charset="0"/>
                <a:ea typeface="Calibri" panose="020F0502020204030204" pitchFamily="34" charset="0"/>
                <a:cs typeface="Calibri" panose="020F0502020204030204" pitchFamily="34" charset="0"/>
              </a:rPr>
              <a:t>IMS client is implemented in the UE and IMS network is in the operator network.</a:t>
            </a:r>
          </a:p>
          <a:p>
            <a:pPr lvl="1"/>
            <a:r>
              <a:rPr lang="en-US" altLang="ko-KR" sz="1600" dirty="0">
                <a:latin typeface="Calibri" panose="020F0502020204030204" pitchFamily="34" charset="0"/>
                <a:ea typeface="Calibri" panose="020F0502020204030204" pitchFamily="34" charset="0"/>
                <a:cs typeface="Calibri" panose="020F0502020204030204" pitchFamily="34" charset="0"/>
              </a:rPr>
              <a:t>Voice transmission is transferred over IP with potential header compression (e.g., ROHC)</a:t>
            </a:r>
          </a:p>
          <a:p>
            <a:endParaRPr lang="ko-KR" altLang="en-US" dirty="0"/>
          </a:p>
        </p:txBody>
      </p:sp>
      <p:sp>
        <p:nvSpPr>
          <p:cNvPr id="4" name="슬라이드 번호 개체 틀 3">
            <a:extLst>
              <a:ext uri="{FF2B5EF4-FFF2-40B4-BE49-F238E27FC236}">
                <a16:creationId xmlns:a16="http://schemas.microsoft.com/office/drawing/2014/main" id="{EB0A73E8-9A7D-4ECB-A404-C5FE3CB6BB73}"/>
              </a:ext>
            </a:extLst>
          </p:cNvPr>
          <p:cNvSpPr>
            <a:spLocks noGrp="1"/>
          </p:cNvSpPr>
          <p:nvPr>
            <p:ph type="sldNum" sz="quarter" idx="12"/>
          </p:nvPr>
        </p:nvSpPr>
        <p:spPr/>
        <p:txBody>
          <a:bodyPr/>
          <a:lstStyle/>
          <a:p>
            <a:fld id="{25F5DF48-2534-4513-BD43-E3E90888DDC1}" type="slidenum">
              <a:rPr lang="ko-KR" altLang="en-US" smtClean="0"/>
              <a:pPr/>
              <a:t>2</a:t>
            </a:fld>
            <a:endParaRPr lang="ko-KR" altLang="en-US" dirty="0"/>
          </a:p>
        </p:txBody>
      </p:sp>
      <p:grpSp>
        <p:nvGrpSpPr>
          <p:cNvPr id="5" name="그룹 4">
            <a:extLst>
              <a:ext uri="{FF2B5EF4-FFF2-40B4-BE49-F238E27FC236}">
                <a16:creationId xmlns:a16="http://schemas.microsoft.com/office/drawing/2014/main" id="{A1FDE8E8-2271-458F-94A9-B6A28C8B5202}"/>
              </a:ext>
            </a:extLst>
          </p:cNvPr>
          <p:cNvGrpSpPr/>
          <p:nvPr/>
        </p:nvGrpSpPr>
        <p:grpSpPr>
          <a:xfrm>
            <a:off x="1905845" y="2713323"/>
            <a:ext cx="6929860" cy="3231983"/>
            <a:chOff x="4938487" y="3286125"/>
            <a:chExt cx="6929860" cy="3231983"/>
          </a:xfrm>
        </p:grpSpPr>
        <p:sp>
          <p:nvSpPr>
            <p:cNvPr id="6" name="원호 5">
              <a:extLst>
                <a:ext uri="{FF2B5EF4-FFF2-40B4-BE49-F238E27FC236}">
                  <a16:creationId xmlns:a16="http://schemas.microsoft.com/office/drawing/2014/main" id="{0E6BA6A3-61D4-4DA9-8F27-6D124024CF76}"/>
                </a:ext>
              </a:extLst>
            </p:cNvPr>
            <p:cNvSpPr/>
            <p:nvPr/>
          </p:nvSpPr>
          <p:spPr>
            <a:xfrm>
              <a:off x="4938487" y="5805871"/>
              <a:ext cx="6627795" cy="712237"/>
            </a:xfrm>
            <a:prstGeom prst="arc">
              <a:avLst>
                <a:gd name="adj1" fmla="val 10813879"/>
                <a:gd name="adj2" fmla="val 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n w="57150">
                  <a:solidFill>
                    <a:schemeClr val="tx1"/>
                  </a:solidFill>
                </a:ln>
              </a:endParaRPr>
            </a:p>
          </p:txBody>
        </p:sp>
        <p:grpSp>
          <p:nvGrpSpPr>
            <p:cNvPr id="7" name="그룹 6">
              <a:extLst>
                <a:ext uri="{FF2B5EF4-FFF2-40B4-BE49-F238E27FC236}">
                  <a16:creationId xmlns:a16="http://schemas.microsoft.com/office/drawing/2014/main" id="{FFF3DE70-3D82-4139-BCDF-FABBC55E641D}"/>
                </a:ext>
              </a:extLst>
            </p:cNvPr>
            <p:cNvGrpSpPr/>
            <p:nvPr/>
          </p:nvGrpSpPr>
          <p:grpSpPr>
            <a:xfrm>
              <a:off x="5351012" y="3286125"/>
              <a:ext cx="6517335" cy="2670446"/>
              <a:chOff x="3259551" y="2958958"/>
              <a:chExt cx="6517335" cy="3015357"/>
            </a:xfrm>
          </p:grpSpPr>
          <p:grpSp>
            <p:nvGrpSpPr>
              <p:cNvPr id="8" name="Group 23">
                <a:extLst>
                  <a:ext uri="{FF2B5EF4-FFF2-40B4-BE49-F238E27FC236}">
                    <a16:creationId xmlns:a16="http://schemas.microsoft.com/office/drawing/2014/main" id="{2693BA3E-E9EF-4FE9-A0FD-BFAC2EF1028B}"/>
                  </a:ext>
                </a:extLst>
              </p:cNvPr>
              <p:cNvGrpSpPr/>
              <p:nvPr/>
            </p:nvGrpSpPr>
            <p:grpSpPr>
              <a:xfrm>
                <a:off x="3461994" y="5312692"/>
                <a:ext cx="297955" cy="385371"/>
                <a:chOff x="3781722" y="2594317"/>
                <a:chExt cx="700617" cy="991307"/>
              </a:xfrm>
            </p:grpSpPr>
            <p:sp>
              <p:nvSpPr>
                <p:cNvPr id="60" name="Freeform 5">
                  <a:extLst>
                    <a:ext uri="{FF2B5EF4-FFF2-40B4-BE49-F238E27FC236}">
                      <a16:creationId xmlns:a16="http://schemas.microsoft.com/office/drawing/2014/main" id="{7EC33646-75AF-4076-A795-96F5D2363349}"/>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1" name="Freeform 6">
                  <a:extLst>
                    <a:ext uri="{FF2B5EF4-FFF2-40B4-BE49-F238E27FC236}">
                      <a16:creationId xmlns:a16="http://schemas.microsoft.com/office/drawing/2014/main" id="{2C046967-A341-486C-83AF-3D2140D61F4D}"/>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2" name="Freeform 7">
                  <a:extLst>
                    <a:ext uri="{FF2B5EF4-FFF2-40B4-BE49-F238E27FC236}">
                      <a16:creationId xmlns:a16="http://schemas.microsoft.com/office/drawing/2014/main" id="{ABE644B4-AE7C-470F-8A86-A7A9AC754984}"/>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3" name="Freeform 8">
                  <a:extLst>
                    <a:ext uri="{FF2B5EF4-FFF2-40B4-BE49-F238E27FC236}">
                      <a16:creationId xmlns:a16="http://schemas.microsoft.com/office/drawing/2014/main" id="{B3F6BE4E-74F2-4735-A49E-CCAAEDF3CFA0}"/>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4" name="Freeform 9">
                  <a:extLst>
                    <a:ext uri="{FF2B5EF4-FFF2-40B4-BE49-F238E27FC236}">
                      <a16:creationId xmlns:a16="http://schemas.microsoft.com/office/drawing/2014/main" id="{5C865EFF-9F92-4E1B-88A2-1EFB3A5EA814}"/>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5" name="Freeform 10">
                  <a:extLst>
                    <a:ext uri="{FF2B5EF4-FFF2-40B4-BE49-F238E27FC236}">
                      <a16:creationId xmlns:a16="http://schemas.microsoft.com/office/drawing/2014/main" id="{1773E7DD-3F00-4F42-AA71-EC89BD66E9D4}"/>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6" name="Oval 11">
                  <a:extLst>
                    <a:ext uri="{FF2B5EF4-FFF2-40B4-BE49-F238E27FC236}">
                      <a16:creationId xmlns:a16="http://schemas.microsoft.com/office/drawing/2014/main" id="{130DA3CB-D442-451C-BDA8-93B0E1A07DEB}"/>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7" name="Oval 12">
                  <a:extLst>
                    <a:ext uri="{FF2B5EF4-FFF2-40B4-BE49-F238E27FC236}">
                      <a16:creationId xmlns:a16="http://schemas.microsoft.com/office/drawing/2014/main" id="{FE2F0568-8E14-4035-9F08-FFFF5B0507A2}"/>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8" name="Freeform 13">
                  <a:extLst>
                    <a:ext uri="{FF2B5EF4-FFF2-40B4-BE49-F238E27FC236}">
                      <a16:creationId xmlns:a16="http://schemas.microsoft.com/office/drawing/2014/main" id="{7E391CA6-1186-445C-91C8-53AF91120303}"/>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69" name="Freeform 14">
                  <a:extLst>
                    <a:ext uri="{FF2B5EF4-FFF2-40B4-BE49-F238E27FC236}">
                      <a16:creationId xmlns:a16="http://schemas.microsoft.com/office/drawing/2014/main" id="{4133FD0F-02C0-49EC-96D4-647D2B9B6B91}"/>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70" name="Freeform 15">
                  <a:extLst>
                    <a:ext uri="{FF2B5EF4-FFF2-40B4-BE49-F238E27FC236}">
                      <a16:creationId xmlns:a16="http://schemas.microsoft.com/office/drawing/2014/main" id="{490C25C5-0B47-4FA1-84F8-7A80331544EF}"/>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71" name="Freeform 16">
                  <a:extLst>
                    <a:ext uri="{FF2B5EF4-FFF2-40B4-BE49-F238E27FC236}">
                      <a16:creationId xmlns:a16="http://schemas.microsoft.com/office/drawing/2014/main" id="{79BF12B9-9829-43B3-AEA3-9191CBF2EDE1}"/>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72" name="Freeform 17">
                  <a:extLst>
                    <a:ext uri="{FF2B5EF4-FFF2-40B4-BE49-F238E27FC236}">
                      <a16:creationId xmlns:a16="http://schemas.microsoft.com/office/drawing/2014/main" id="{12A12959-24D6-4ACE-BD9C-E8AD48274896}"/>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73" name="Freeform 18">
                  <a:extLst>
                    <a:ext uri="{FF2B5EF4-FFF2-40B4-BE49-F238E27FC236}">
                      <a16:creationId xmlns:a16="http://schemas.microsoft.com/office/drawing/2014/main" id="{93DAAF11-76DC-4680-BD73-7A001AC708CE}"/>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9" name="그룹 187">
                <a:extLst>
                  <a:ext uri="{FF2B5EF4-FFF2-40B4-BE49-F238E27FC236}">
                    <a16:creationId xmlns:a16="http://schemas.microsoft.com/office/drawing/2014/main" id="{BEB14BB2-A07F-4841-BC2F-4A256F103114}"/>
                  </a:ext>
                </a:extLst>
              </p:cNvPr>
              <p:cNvGrpSpPr/>
              <p:nvPr/>
            </p:nvGrpSpPr>
            <p:grpSpPr>
              <a:xfrm>
                <a:off x="5064269" y="5219014"/>
                <a:ext cx="500980" cy="494635"/>
                <a:chOff x="3134362" y="3868078"/>
                <a:chExt cx="521897" cy="591878"/>
              </a:xfrm>
            </p:grpSpPr>
            <p:sp>
              <p:nvSpPr>
                <p:cNvPr id="54" name="타원 189">
                  <a:extLst>
                    <a:ext uri="{FF2B5EF4-FFF2-40B4-BE49-F238E27FC236}">
                      <a16:creationId xmlns:a16="http://schemas.microsoft.com/office/drawing/2014/main" id="{9B9E51E2-CCB1-4BBF-83C4-41929FC9FBE4}"/>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55" name="사다리꼴 190">
                  <a:extLst>
                    <a:ext uri="{FF2B5EF4-FFF2-40B4-BE49-F238E27FC236}">
                      <a16:creationId xmlns:a16="http://schemas.microsoft.com/office/drawing/2014/main" id="{05D9D62E-217A-4C5A-87CC-22C3C09186CA}"/>
                    </a:ext>
                  </a:extLst>
                </p:cNvPr>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56" name="원호 191">
                  <a:extLst>
                    <a:ext uri="{FF2B5EF4-FFF2-40B4-BE49-F238E27FC236}">
                      <a16:creationId xmlns:a16="http://schemas.microsoft.com/office/drawing/2014/main" id="{2C9D361E-77CC-42D0-802A-64782E6F6623}"/>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57" name="원호 192">
                  <a:extLst>
                    <a:ext uri="{FF2B5EF4-FFF2-40B4-BE49-F238E27FC236}">
                      <a16:creationId xmlns:a16="http://schemas.microsoft.com/office/drawing/2014/main" id="{B33AEF9E-54C9-42E6-96E2-C43FDC53E6A9}"/>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58" name="원호 193">
                  <a:extLst>
                    <a:ext uri="{FF2B5EF4-FFF2-40B4-BE49-F238E27FC236}">
                      <a16:creationId xmlns:a16="http://schemas.microsoft.com/office/drawing/2014/main" id="{A807D898-2776-4AB3-99C7-9F4362AE2220}"/>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59" name="원호 194">
                  <a:extLst>
                    <a:ext uri="{FF2B5EF4-FFF2-40B4-BE49-F238E27FC236}">
                      <a16:creationId xmlns:a16="http://schemas.microsoft.com/office/drawing/2014/main" id="{E202DCF0-223B-45C8-9D41-ABE1FBB61E13}"/>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0" name="그룹 9">
                <a:extLst>
                  <a:ext uri="{FF2B5EF4-FFF2-40B4-BE49-F238E27FC236}">
                    <a16:creationId xmlns:a16="http://schemas.microsoft.com/office/drawing/2014/main" id="{B8817E34-39E7-44D5-90A7-204B72F52E80}"/>
                  </a:ext>
                </a:extLst>
              </p:cNvPr>
              <p:cNvGrpSpPr/>
              <p:nvPr/>
            </p:nvGrpSpPr>
            <p:grpSpPr>
              <a:xfrm>
                <a:off x="4757628" y="5219014"/>
                <a:ext cx="339365" cy="478566"/>
                <a:chOff x="4001525" y="4921514"/>
                <a:chExt cx="612714" cy="633158"/>
              </a:xfrm>
            </p:grpSpPr>
            <p:sp>
              <p:nvSpPr>
                <p:cNvPr id="50" name="이등변 삼각형 49">
                  <a:extLst>
                    <a:ext uri="{FF2B5EF4-FFF2-40B4-BE49-F238E27FC236}">
                      <a16:creationId xmlns:a16="http://schemas.microsoft.com/office/drawing/2014/main" id="{B81084B0-7DC0-4E9D-93AC-D3180EAA87D1}"/>
                    </a:ext>
                  </a:extLst>
                </p:cNvPr>
                <p:cNvSpPr/>
                <p:nvPr/>
              </p:nvSpPr>
              <p:spPr>
                <a:xfrm>
                  <a:off x="4260850" y="5290427"/>
                  <a:ext cx="353389" cy="26424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1" name="현 50">
                  <a:extLst>
                    <a:ext uri="{FF2B5EF4-FFF2-40B4-BE49-F238E27FC236}">
                      <a16:creationId xmlns:a16="http://schemas.microsoft.com/office/drawing/2014/main" id="{E7246308-59F4-4B61-A9BF-8BE3787D707A}"/>
                    </a:ext>
                  </a:extLst>
                </p:cNvPr>
                <p:cNvSpPr/>
                <p:nvPr/>
              </p:nvSpPr>
              <p:spPr>
                <a:xfrm rot="13701066">
                  <a:off x="4013348" y="4928726"/>
                  <a:ext cx="554273" cy="539849"/>
                </a:xfrm>
                <a:prstGeom prst="chord">
                  <a:avLst>
                    <a:gd name="adj1" fmla="val 5426565"/>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2" name="모서리가 둥근 직사각형 181">
                  <a:extLst>
                    <a:ext uri="{FF2B5EF4-FFF2-40B4-BE49-F238E27FC236}">
                      <a16:creationId xmlns:a16="http://schemas.microsoft.com/office/drawing/2014/main" id="{A60FBEFF-D7FC-404F-B5E9-0BA931989ABA}"/>
                    </a:ext>
                  </a:extLst>
                </p:cNvPr>
                <p:cNvSpPr/>
                <p:nvPr/>
              </p:nvSpPr>
              <p:spPr>
                <a:xfrm rot="19095659">
                  <a:off x="4001525" y="5158821"/>
                  <a:ext cx="547742"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3" name="모서리가 둥근 직사각형 182">
                  <a:extLst>
                    <a:ext uri="{FF2B5EF4-FFF2-40B4-BE49-F238E27FC236}">
                      <a16:creationId xmlns:a16="http://schemas.microsoft.com/office/drawing/2014/main" id="{6506C109-55A7-4544-8A2F-9078FAF077FC}"/>
                    </a:ext>
                  </a:extLst>
                </p:cNvPr>
                <p:cNvSpPr/>
                <p:nvPr/>
              </p:nvSpPr>
              <p:spPr>
                <a:xfrm rot="3040982">
                  <a:off x="4101147" y="5057084"/>
                  <a:ext cx="199616" cy="811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1" name="그룹 10">
                <a:extLst>
                  <a:ext uri="{FF2B5EF4-FFF2-40B4-BE49-F238E27FC236}">
                    <a16:creationId xmlns:a16="http://schemas.microsoft.com/office/drawing/2014/main" id="{853796CE-5F3B-4640-AB28-76F6B8B81C5C}"/>
                  </a:ext>
                </a:extLst>
              </p:cNvPr>
              <p:cNvGrpSpPr/>
              <p:nvPr/>
            </p:nvGrpSpPr>
            <p:grpSpPr>
              <a:xfrm>
                <a:off x="3884001" y="2958958"/>
                <a:ext cx="514093" cy="585220"/>
                <a:chOff x="5319441" y="5018576"/>
                <a:chExt cx="516583" cy="552280"/>
              </a:xfrm>
            </p:grpSpPr>
            <p:sp>
              <p:nvSpPr>
                <p:cNvPr id="37" name="직사각형 36">
                  <a:extLst>
                    <a:ext uri="{FF2B5EF4-FFF2-40B4-BE49-F238E27FC236}">
                      <a16:creationId xmlns:a16="http://schemas.microsoft.com/office/drawing/2014/main" id="{0AD8FE77-8897-4B19-8BE2-D51511E1CDC3}"/>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직사각형 37">
                  <a:extLst>
                    <a:ext uri="{FF2B5EF4-FFF2-40B4-BE49-F238E27FC236}">
                      <a16:creationId xmlns:a16="http://schemas.microsoft.com/office/drawing/2014/main" id="{E74982E7-5712-45D5-AA51-61DA525F4297}"/>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직사각형 38">
                  <a:extLst>
                    <a:ext uri="{FF2B5EF4-FFF2-40B4-BE49-F238E27FC236}">
                      <a16:creationId xmlns:a16="http://schemas.microsoft.com/office/drawing/2014/main" id="{7CB42938-B3A9-49C6-B2C7-D2A0DDD7C026}"/>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직사각형 39">
                  <a:extLst>
                    <a:ext uri="{FF2B5EF4-FFF2-40B4-BE49-F238E27FC236}">
                      <a16:creationId xmlns:a16="http://schemas.microsoft.com/office/drawing/2014/main" id="{F8A5B696-D677-45FA-ADF6-E4B8AA1C7588}"/>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1" name="직사각형 40">
                  <a:extLst>
                    <a:ext uri="{FF2B5EF4-FFF2-40B4-BE49-F238E27FC236}">
                      <a16:creationId xmlns:a16="http://schemas.microsoft.com/office/drawing/2014/main" id="{B196ECB3-A431-4AC6-892E-01A54964C53C}"/>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 name="직사각형 41">
                  <a:extLst>
                    <a:ext uri="{FF2B5EF4-FFF2-40B4-BE49-F238E27FC236}">
                      <a16:creationId xmlns:a16="http://schemas.microsoft.com/office/drawing/2014/main" id="{F0A5203D-3C4A-438D-8CB8-BE1501AD27F8}"/>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 name="현 42">
                  <a:extLst>
                    <a:ext uri="{FF2B5EF4-FFF2-40B4-BE49-F238E27FC236}">
                      <a16:creationId xmlns:a16="http://schemas.microsoft.com/office/drawing/2014/main" id="{EC5CD5C1-2D2E-4BDD-BE94-D3D901D6A569}"/>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4" name="그룹 43">
                  <a:extLst>
                    <a:ext uri="{FF2B5EF4-FFF2-40B4-BE49-F238E27FC236}">
                      <a16:creationId xmlns:a16="http://schemas.microsoft.com/office/drawing/2014/main" id="{08344792-7981-49B8-8A47-1C01929DC10D}"/>
                    </a:ext>
                  </a:extLst>
                </p:cNvPr>
                <p:cNvGrpSpPr/>
                <p:nvPr/>
              </p:nvGrpSpPr>
              <p:grpSpPr>
                <a:xfrm>
                  <a:off x="5319441" y="5323854"/>
                  <a:ext cx="320538" cy="227774"/>
                  <a:chOff x="5243241" y="5416987"/>
                  <a:chExt cx="320538" cy="227774"/>
                </a:xfrm>
              </p:grpSpPr>
              <p:sp>
                <p:nvSpPr>
                  <p:cNvPr id="48" name="원호 192">
                    <a:extLst>
                      <a:ext uri="{FF2B5EF4-FFF2-40B4-BE49-F238E27FC236}">
                        <a16:creationId xmlns:a16="http://schemas.microsoft.com/office/drawing/2014/main" id="{9E166223-9201-40A3-B185-09A81D990AF8}"/>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9" name="원호 192">
                    <a:extLst>
                      <a:ext uri="{FF2B5EF4-FFF2-40B4-BE49-F238E27FC236}">
                        <a16:creationId xmlns:a16="http://schemas.microsoft.com/office/drawing/2014/main" id="{54F17B23-D4E1-4103-9F97-773FD4D6227A}"/>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45" name="직선 연결선 44">
                  <a:extLst>
                    <a:ext uri="{FF2B5EF4-FFF2-40B4-BE49-F238E27FC236}">
                      <a16:creationId xmlns:a16="http://schemas.microsoft.com/office/drawing/2014/main" id="{07B0AA22-886E-4C1A-8F6D-9D69A4B09754}"/>
                    </a:ext>
                  </a:extLst>
                </p:cNvPr>
                <p:cNvCxnSpPr>
                  <a:stCxn id="38" idx="1"/>
                  <a:endCxn id="38"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직선 연결선 45">
                  <a:extLst>
                    <a:ext uri="{FF2B5EF4-FFF2-40B4-BE49-F238E27FC236}">
                      <a16:creationId xmlns:a16="http://schemas.microsoft.com/office/drawing/2014/main" id="{DA474B86-41AD-4E98-A5BF-1A9FFA4995A3}"/>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타원 46">
                  <a:extLst>
                    <a:ext uri="{FF2B5EF4-FFF2-40B4-BE49-F238E27FC236}">
                      <a16:creationId xmlns:a16="http://schemas.microsoft.com/office/drawing/2014/main" id="{E0A5116F-F38E-4520-8364-885360D23FF5}"/>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2" name="Group 16">
                <a:extLst>
                  <a:ext uri="{FF2B5EF4-FFF2-40B4-BE49-F238E27FC236}">
                    <a16:creationId xmlns:a16="http://schemas.microsoft.com/office/drawing/2014/main" id="{655F49BA-A23F-4490-8803-C532029B5EBE}"/>
                  </a:ext>
                </a:extLst>
              </p:cNvPr>
              <p:cNvGrpSpPr/>
              <p:nvPr/>
            </p:nvGrpSpPr>
            <p:grpSpPr>
              <a:xfrm>
                <a:off x="8334011" y="5099322"/>
                <a:ext cx="429715" cy="672659"/>
                <a:chOff x="2506319" y="1221965"/>
                <a:chExt cx="456500" cy="719723"/>
              </a:xfrm>
            </p:grpSpPr>
            <p:sp>
              <p:nvSpPr>
                <p:cNvPr id="31" name="Rounded Rectangle 17">
                  <a:extLst>
                    <a:ext uri="{FF2B5EF4-FFF2-40B4-BE49-F238E27FC236}">
                      <a16:creationId xmlns:a16="http://schemas.microsoft.com/office/drawing/2014/main" id="{A76FF37B-80A7-4829-9113-2AD02D336B37}"/>
                    </a:ext>
                  </a:extLst>
                </p:cNvPr>
                <p:cNvSpPr/>
                <p:nvPr/>
              </p:nvSpPr>
              <p:spPr>
                <a:xfrm>
                  <a:off x="2507338" y="1280401"/>
                  <a:ext cx="455481" cy="661287"/>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32" name="Trapezoid 18">
                  <a:extLst>
                    <a:ext uri="{FF2B5EF4-FFF2-40B4-BE49-F238E27FC236}">
                      <a16:creationId xmlns:a16="http://schemas.microsoft.com/office/drawing/2014/main" id="{C034F4A6-6AEC-4CF1-9DBC-83C2B74EFA6F}"/>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33" name="Rounded Rectangle 19">
                  <a:extLst>
                    <a:ext uri="{FF2B5EF4-FFF2-40B4-BE49-F238E27FC236}">
                      <a16:creationId xmlns:a16="http://schemas.microsoft.com/office/drawing/2014/main" id="{E629F361-2CA1-44CC-AA14-16877E4D1FBC}"/>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34" name="Rounded Rectangle 20">
                  <a:extLst>
                    <a:ext uri="{FF2B5EF4-FFF2-40B4-BE49-F238E27FC236}">
                      <a16:creationId xmlns:a16="http://schemas.microsoft.com/office/drawing/2014/main" id="{2DF0B992-8D2A-46F8-9B63-22CE5BE72437}"/>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35" name="Oval 21">
                  <a:extLst>
                    <a:ext uri="{FF2B5EF4-FFF2-40B4-BE49-F238E27FC236}">
                      <a16:creationId xmlns:a16="http://schemas.microsoft.com/office/drawing/2014/main" id="{517CFFD7-1403-41A4-9282-70F243403759}"/>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36" name="Oval 22">
                  <a:extLst>
                    <a:ext uri="{FF2B5EF4-FFF2-40B4-BE49-F238E27FC236}">
                      <a16:creationId xmlns:a16="http://schemas.microsoft.com/office/drawing/2014/main" id="{1401BB4B-227A-4B16-8EF3-020A824E71EF}"/>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cxnSp>
            <p:nvCxnSpPr>
              <p:cNvPr id="13" name="직선 연결선 12">
                <a:extLst>
                  <a:ext uri="{FF2B5EF4-FFF2-40B4-BE49-F238E27FC236}">
                    <a16:creationId xmlns:a16="http://schemas.microsoft.com/office/drawing/2014/main" id="{698FC2F9-2282-4325-80BB-C6B4FC7B2911}"/>
                  </a:ext>
                </a:extLst>
              </p:cNvPr>
              <p:cNvCxnSpPr>
                <a:cxnSpLocks/>
                <a:stCxn id="67" idx="2"/>
                <a:endCxn id="49" idx="0"/>
              </p:cNvCxnSpPr>
              <p:nvPr/>
            </p:nvCxnSpPr>
            <p:spPr>
              <a:xfrm flipV="1">
                <a:off x="3710290" y="3542846"/>
                <a:ext cx="336392" cy="17781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8211400-2034-43F8-947C-06009E593723}"/>
                  </a:ext>
                </a:extLst>
              </p:cNvPr>
              <p:cNvSpPr txBox="1"/>
              <p:nvPr/>
            </p:nvSpPr>
            <p:spPr>
              <a:xfrm>
                <a:off x="8735042" y="5518052"/>
                <a:ext cx="557302" cy="307777"/>
              </a:xfrm>
              <a:prstGeom prst="rect">
                <a:avLst/>
              </a:prstGeom>
              <a:noFill/>
            </p:spPr>
            <p:txBody>
              <a:bodyPr wrap="square" rtlCol="0">
                <a:spAutoFit/>
              </a:bodyPr>
              <a:lstStyle/>
              <a:p>
                <a:r>
                  <a:rPr lang="en-US" altLang="ko-KR" sz="1400" dirty="0"/>
                  <a:t>IMS</a:t>
                </a:r>
                <a:endParaRPr lang="ko-KR" altLang="en-US" sz="1400" dirty="0"/>
              </a:p>
            </p:txBody>
          </p:sp>
          <p:sp>
            <p:nvSpPr>
              <p:cNvPr id="15" name="TextBox 14">
                <a:extLst>
                  <a:ext uri="{FF2B5EF4-FFF2-40B4-BE49-F238E27FC236}">
                    <a16:creationId xmlns:a16="http://schemas.microsoft.com/office/drawing/2014/main" id="{5217B388-CE5B-4801-882F-0E43FB849AB6}"/>
                  </a:ext>
                </a:extLst>
              </p:cNvPr>
              <p:cNvSpPr txBox="1"/>
              <p:nvPr/>
            </p:nvSpPr>
            <p:spPr>
              <a:xfrm>
                <a:off x="4493995" y="3698774"/>
                <a:ext cx="2824014" cy="461665"/>
              </a:xfrm>
              <a:prstGeom prst="rect">
                <a:avLst/>
              </a:prstGeom>
              <a:noFill/>
            </p:spPr>
            <p:txBody>
              <a:bodyPr wrap="square">
                <a:spAutoFit/>
              </a:bodyPr>
              <a:lstStyle/>
              <a:p>
                <a:r>
                  <a:rPr lang="en-US" altLang="ko-KR" sz="1200" b="0" dirty="0"/>
                  <a:t>35,786 km distance from the earth</a:t>
                </a:r>
              </a:p>
              <a:p>
                <a:r>
                  <a:rPr lang="en-US" altLang="ko-KR" sz="1200" b="0" dirty="0"/>
                  <a:t>285ms signal delays</a:t>
                </a:r>
                <a:endParaRPr lang="ko-KR" altLang="en-US" sz="1200" dirty="0"/>
              </a:p>
            </p:txBody>
          </p:sp>
          <p:sp>
            <p:nvSpPr>
              <p:cNvPr id="16" name="TextBox 15">
                <a:extLst>
                  <a:ext uri="{FF2B5EF4-FFF2-40B4-BE49-F238E27FC236}">
                    <a16:creationId xmlns:a16="http://schemas.microsoft.com/office/drawing/2014/main" id="{D9C96728-A2BD-4B0C-917A-716B66731620}"/>
                  </a:ext>
                </a:extLst>
              </p:cNvPr>
              <p:cNvSpPr txBox="1"/>
              <p:nvPr/>
            </p:nvSpPr>
            <p:spPr>
              <a:xfrm>
                <a:off x="7440622" y="5378420"/>
                <a:ext cx="413070" cy="253916"/>
              </a:xfrm>
              <a:prstGeom prst="rect">
                <a:avLst/>
              </a:prstGeom>
              <a:noFill/>
            </p:spPr>
            <p:txBody>
              <a:bodyPr wrap="square" rtlCol="0">
                <a:spAutoFit/>
              </a:bodyPr>
              <a:lstStyle/>
              <a:p>
                <a:r>
                  <a:rPr lang="en-US" altLang="ko-KR" sz="1050" dirty="0" err="1"/>
                  <a:t>SGi</a:t>
                </a:r>
                <a:endParaRPr lang="ko-KR" altLang="en-US" sz="1050" dirty="0"/>
              </a:p>
            </p:txBody>
          </p:sp>
          <p:sp>
            <p:nvSpPr>
              <p:cNvPr id="17" name="TextBox 16">
                <a:extLst>
                  <a:ext uri="{FF2B5EF4-FFF2-40B4-BE49-F238E27FC236}">
                    <a16:creationId xmlns:a16="http://schemas.microsoft.com/office/drawing/2014/main" id="{10E7BAED-988A-4A29-A876-0C51AAD868AC}"/>
                  </a:ext>
                </a:extLst>
              </p:cNvPr>
              <p:cNvSpPr txBox="1"/>
              <p:nvPr/>
            </p:nvSpPr>
            <p:spPr>
              <a:xfrm>
                <a:off x="6255447" y="4636552"/>
                <a:ext cx="811345" cy="307777"/>
              </a:xfrm>
              <a:prstGeom prst="rect">
                <a:avLst/>
              </a:prstGeom>
              <a:noFill/>
              <a:ln>
                <a:solidFill>
                  <a:schemeClr val="tx1"/>
                </a:solidFill>
              </a:ln>
            </p:spPr>
            <p:txBody>
              <a:bodyPr wrap="square" rtlCol="0">
                <a:spAutoFit/>
              </a:bodyPr>
              <a:lstStyle/>
              <a:p>
                <a:pPr algn="ctr"/>
                <a:r>
                  <a:rPr lang="en-US" altLang="ko-KR" sz="1400" dirty="0"/>
                  <a:t>MME</a:t>
                </a:r>
                <a:endParaRPr lang="ko-KR" altLang="en-US" sz="1400" dirty="0"/>
              </a:p>
            </p:txBody>
          </p:sp>
          <p:sp>
            <p:nvSpPr>
              <p:cNvPr id="18" name="TextBox 17">
                <a:extLst>
                  <a:ext uri="{FF2B5EF4-FFF2-40B4-BE49-F238E27FC236}">
                    <a16:creationId xmlns:a16="http://schemas.microsoft.com/office/drawing/2014/main" id="{E11772F8-B2C0-4B02-AAD4-FE780EE76740}"/>
                  </a:ext>
                </a:extLst>
              </p:cNvPr>
              <p:cNvSpPr txBox="1"/>
              <p:nvPr/>
            </p:nvSpPr>
            <p:spPr>
              <a:xfrm>
                <a:off x="6160924" y="5478448"/>
                <a:ext cx="1000392" cy="307777"/>
              </a:xfrm>
              <a:prstGeom prst="rect">
                <a:avLst/>
              </a:prstGeom>
              <a:noFill/>
              <a:ln>
                <a:solidFill>
                  <a:schemeClr val="tx1"/>
                </a:solidFill>
              </a:ln>
            </p:spPr>
            <p:txBody>
              <a:bodyPr wrap="square" rtlCol="0">
                <a:spAutoFit/>
              </a:bodyPr>
              <a:lstStyle/>
              <a:p>
                <a:pPr algn="ctr"/>
                <a:r>
                  <a:rPr lang="en-US" altLang="ko-KR" sz="1400" dirty="0"/>
                  <a:t>S/P-GW</a:t>
                </a:r>
                <a:endParaRPr lang="ko-KR" altLang="en-US" sz="1400" dirty="0"/>
              </a:p>
            </p:txBody>
          </p:sp>
          <p:cxnSp>
            <p:nvCxnSpPr>
              <p:cNvPr id="19" name="직선 연결선 18">
                <a:extLst>
                  <a:ext uri="{FF2B5EF4-FFF2-40B4-BE49-F238E27FC236}">
                    <a16:creationId xmlns:a16="http://schemas.microsoft.com/office/drawing/2014/main" id="{C90350B7-2D1B-4058-84FD-66C9B39E9D43}"/>
                  </a:ext>
                </a:extLst>
              </p:cNvPr>
              <p:cNvCxnSpPr>
                <a:cxnSpLocks/>
                <a:stCxn id="55" idx="3"/>
                <a:endCxn id="17" idx="1"/>
              </p:cNvCxnSpPr>
              <p:nvPr/>
            </p:nvCxnSpPr>
            <p:spPr>
              <a:xfrm flipV="1">
                <a:off x="5401797" y="4790441"/>
                <a:ext cx="853650" cy="7700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직선 연결선 19">
                <a:extLst>
                  <a:ext uri="{FF2B5EF4-FFF2-40B4-BE49-F238E27FC236}">
                    <a16:creationId xmlns:a16="http://schemas.microsoft.com/office/drawing/2014/main" id="{49200BC7-2AEF-459E-9156-E55BAE280751}"/>
                  </a:ext>
                </a:extLst>
              </p:cNvPr>
              <p:cNvCxnSpPr>
                <a:cxnSpLocks/>
                <a:stCxn id="55" idx="3"/>
                <a:endCxn id="18" idx="1"/>
              </p:cNvCxnSpPr>
              <p:nvPr/>
            </p:nvCxnSpPr>
            <p:spPr>
              <a:xfrm>
                <a:off x="5401797" y="5560490"/>
                <a:ext cx="759127" cy="718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직선 연결선 20">
                <a:extLst>
                  <a:ext uri="{FF2B5EF4-FFF2-40B4-BE49-F238E27FC236}">
                    <a16:creationId xmlns:a16="http://schemas.microsoft.com/office/drawing/2014/main" id="{D9B7050B-4A28-467E-B5F2-D5FEA1846D1B}"/>
                  </a:ext>
                </a:extLst>
              </p:cNvPr>
              <p:cNvCxnSpPr>
                <a:cxnSpLocks/>
                <a:stCxn id="18" idx="0"/>
                <a:endCxn id="17" idx="2"/>
              </p:cNvCxnSpPr>
              <p:nvPr/>
            </p:nvCxnSpPr>
            <p:spPr>
              <a:xfrm flipV="1">
                <a:off x="6661120" y="4944329"/>
                <a:ext cx="0" cy="534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직선 연결선 21">
                <a:extLst>
                  <a:ext uri="{FF2B5EF4-FFF2-40B4-BE49-F238E27FC236}">
                    <a16:creationId xmlns:a16="http://schemas.microsoft.com/office/drawing/2014/main" id="{8B0E3804-4580-4123-BA32-E239242C12A4}"/>
                  </a:ext>
                </a:extLst>
              </p:cNvPr>
              <p:cNvCxnSpPr>
                <a:cxnSpLocks/>
              </p:cNvCxnSpPr>
              <p:nvPr/>
            </p:nvCxnSpPr>
            <p:spPr>
              <a:xfrm>
                <a:off x="7169402" y="5628115"/>
                <a:ext cx="1151108" cy="4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직선 연결선 22">
                <a:extLst>
                  <a:ext uri="{FF2B5EF4-FFF2-40B4-BE49-F238E27FC236}">
                    <a16:creationId xmlns:a16="http://schemas.microsoft.com/office/drawing/2014/main" id="{251D5F0D-5A06-44C3-8947-BDC44FFF0985}"/>
                  </a:ext>
                </a:extLst>
              </p:cNvPr>
              <p:cNvCxnSpPr>
                <a:cxnSpLocks/>
              </p:cNvCxnSpPr>
              <p:nvPr/>
            </p:nvCxnSpPr>
            <p:spPr>
              <a:xfrm flipV="1">
                <a:off x="7575648" y="3411616"/>
                <a:ext cx="377641" cy="7093"/>
              </a:xfrm>
              <a:prstGeom prst="line">
                <a:avLst/>
              </a:prstGeom>
              <a:ln w="19050">
                <a:solidFill>
                  <a:schemeClr val="accent6">
                    <a:lumMod val="75000"/>
                  </a:schemeClr>
                </a:solidFill>
                <a:prstDash val="dash"/>
              </a:ln>
            </p:spPr>
            <p:style>
              <a:lnRef idx="1">
                <a:schemeClr val="accent6"/>
              </a:lnRef>
              <a:fillRef idx="0">
                <a:schemeClr val="accent6"/>
              </a:fillRef>
              <a:effectRef idx="0">
                <a:schemeClr val="accent6"/>
              </a:effectRef>
              <a:fontRef idx="minor">
                <a:schemeClr val="tx1"/>
              </a:fontRef>
            </p:style>
          </p:cxnSp>
          <p:cxnSp>
            <p:nvCxnSpPr>
              <p:cNvPr id="24" name="직선 연결선 23">
                <a:extLst>
                  <a:ext uri="{FF2B5EF4-FFF2-40B4-BE49-F238E27FC236}">
                    <a16:creationId xmlns:a16="http://schemas.microsoft.com/office/drawing/2014/main" id="{04031F4E-9EEF-4E43-87A6-6EADCC11520C}"/>
                  </a:ext>
                </a:extLst>
              </p:cNvPr>
              <p:cNvCxnSpPr>
                <a:cxnSpLocks/>
              </p:cNvCxnSpPr>
              <p:nvPr/>
            </p:nvCxnSpPr>
            <p:spPr>
              <a:xfrm>
                <a:off x="7575648" y="3620808"/>
                <a:ext cx="357584" cy="358"/>
              </a:xfrm>
              <a:prstGeom prst="line">
                <a:avLst/>
              </a:prstGeom>
              <a:noFill/>
              <a:ln w="19050">
                <a:solidFill>
                  <a:schemeClr val="accent5"/>
                </a:solidFill>
              </a:ln>
            </p:spPr>
            <p:style>
              <a:lnRef idx="2">
                <a:schemeClr val="accent1">
                  <a:shade val="15000"/>
                </a:schemeClr>
              </a:lnRef>
              <a:fillRef idx="1">
                <a:schemeClr val="accent1"/>
              </a:fillRef>
              <a:effectRef idx="0">
                <a:schemeClr val="accent1"/>
              </a:effectRef>
              <a:fontRef idx="minor">
                <a:schemeClr val="lt1"/>
              </a:fontRef>
            </p:style>
          </p:cxnSp>
          <p:sp>
            <p:nvSpPr>
              <p:cNvPr id="25" name="TextBox 24">
                <a:extLst>
                  <a:ext uri="{FF2B5EF4-FFF2-40B4-BE49-F238E27FC236}">
                    <a16:creationId xmlns:a16="http://schemas.microsoft.com/office/drawing/2014/main" id="{A3A54EE2-EDA6-472C-8CE0-3DA8EE2FBC95}"/>
                  </a:ext>
                </a:extLst>
              </p:cNvPr>
              <p:cNvSpPr txBox="1"/>
              <p:nvPr/>
            </p:nvSpPr>
            <p:spPr>
              <a:xfrm>
                <a:off x="7972339" y="3258071"/>
                <a:ext cx="1804547" cy="276999"/>
              </a:xfrm>
              <a:prstGeom prst="rect">
                <a:avLst/>
              </a:prstGeom>
              <a:noFill/>
            </p:spPr>
            <p:txBody>
              <a:bodyPr wrap="square" rtlCol="0">
                <a:spAutoFit/>
              </a:bodyPr>
              <a:lstStyle/>
              <a:p>
                <a:r>
                  <a:rPr lang="en-US" altLang="ko-KR" sz="1200" dirty="0"/>
                  <a:t>CP transport option</a:t>
                </a:r>
                <a:endParaRPr lang="ko-KR" altLang="en-US" sz="1200" dirty="0"/>
              </a:p>
            </p:txBody>
          </p:sp>
          <p:sp>
            <p:nvSpPr>
              <p:cNvPr id="26" name="TextBox 25">
                <a:extLst>
                  <a:ext uri="{FF2B5EF4-FFF2-40B4-BE49-F238E27FC236}">
                    <a16:creationId xmlns:a16="http://schemas.microsoft.com/office/drawing/2014/main" id="{1FCBF138-445D-4D0F-A785-88752A14FFFB}"/>
                  </a:ext>
                </a:extLst>
              </p:cNvPr>
              <p:cNvSpPr txBox="1"/>
              <p:nvPr/>
            </p:nvSpPr>
            <p:spPr>
              <a:xfrm>
                <a:off x="7972339" y="3481102"/>
                <a:ext cx="1804547" cy="276999"/>
              </a:xfrm>
              <a:prstGeom prst="rect">
                <a:avLst/>
              </a:prstGeom>
              <a:noFill/>
            </p:spPr>
            <p:txBody>
              <a:bodyPr wrap="square" rtlCol="0">
                <a:spAutoFit/>
              </a:bodyPr>
              <a:lstStyle/>
              <a:p>
                <a:r>
                  <a:rPr lang="en-US" altLang="ko-KR" sz="1200" dirty="0"/>
                  <a:t>UP transport option</a:t>
                </a:r>
                <a:endParaRPr lang="ko-KR" altLang="en-US" sz="1200" dirty="0"/>
              </a:p>
            </p:txBody>
          </p:sp>
          <p:sp>
            <p:nvSpPr>
              <p:cNvPr id="27" name="TextBox 26">
                <a:extLst>
                  <a:ext uri="{FF2B5EF4-FFF2-40B4-BE49-F238E27FC236}">
                    <a16:creationId xmlns:a16="http://schemas.microsoft.com/office/drawing/2014/main" id="{0B46C032-1D56-4EE6-8A66-DC07FE94581B}"/>
                  </a:ext>
                </a:extLst>
              </p:cNvPr>
              <p:cNvSpPr txBox="1"/>
              <p:nvPr/>
            </p:nvSpPr>
            <p:spPr>
              <a:xfrm>
                <a:off x="3259551" y="5666538"/>
                <a:ext cx="634118" cy="307777"/>
              </a:xfrm>
              <a:prstGeom prst="rect">
                <a:avLst/>
              </a:prstGeom>
              <a:noFill/>
            </p:spPr>
            <p:txBody>
              <a:bodyPr wrap="square" rtlCol="0">
                <a:spAutoFit/>
              </a:bodyPr>
              <a:lstStyle/>
              <a:p>
                <a:r>
                  <a:rPr lang="en-US" altLang="ko-KR" sz="1400" dirty="0"/>
                  <a:t>UE</a:t>
                </a:r>
                <a:endParaRPr lang="ko-KR" altLang="en-US" sz="1400" dirty="0"/>
              </a:p>
            </p:txBody>
          </p:sp>
          <p:sp>
            <p:nvSpPr>
              <p:cNvPr id="28" name="자유형: 도형 27">
                <a:extLst>
                  <a:ext uri="{FF2B5EF4-FFF2-40B4-BE49-F238E27FC236}">
                    <a16:creationId xmlns:a16="http://schemas.microsoft.com/office/drawing/2014/main" id="{76F1F09F-EBF9-42B0-9813-7EE82D390941}"/>
                  </a:ext>
                </a:extLst>
              </p:cNvPr>
              <p:cNvSpPr/>
              <p:nvPr/>
            </p:nvSpPr>
            <p:spPr>
              <a:xfrm>
                <a:off x="3698065" y="3715284"/>
                <a:ext cx="4813590" cy="1912831"/>
              </a:xfrm>
              <a:custGeom>
                <a:avLst/>
                <a:gdLst>
                  <a:gd name="connsiteX0" fmla="*/ 0 w 4732774"/>
                  <a:gd name="connsiteY0" fmla="*/ 2140929 h 2234968"/>
                  <a:gd name="connsiteX1" fmla="*/ 391886 w 4732774"/>
                  <a:gd name="connsiteY1" fmla="*/ 630 h 2234968"/>
                  <a:gd name="connsiteX2" fmla="*/ 1075174 w 4732774"/>
                  <a:gd name="connsiteY2" fmla="*/ 1919865 h 2234968"/>
                  <a:gd name="connsiteX3" fmla="*/ 4732774 w 4732774"/>
                  <a:gd name="connsiteY3" fmla="*/ 2211268 h 2234968"/>
                </a:gdLst>
                <a:ahLst/>
                <a:cxnLst>
                  <a:cxn ang="0">
                    <a:pos x="connsiteX0" y="connsiteY0"/>
                  </a:cxn>
                  <a:cxn ang="0">
                    <a:pos x="connsiteX1" y="connsiteY1"/>
                  </a:cxn>
                  <a:cxn ang="0">
                    <a:pos x="connsiteX2" y="connsiteY2"/>
                  </a:cxn>
                  <a:cxn ang="0">
                    <a:pos x="connsiteX3" y="connsiteY3"/>
                  </a:cxn>
                </a:cxnLst>
                <a:rect l="l" t="t" r="r" b="b"/>
                <a:pathLst>
                  <a:path w="4732774" h="2234968">
                    <a:moveTo>
                      <a:pt x="0" y="2140929"/>
                    </a:moveTo>
                    <a:cubicBezTo>
                      <a:pt x="106345" y="1089201"/>
                      <a:pt x="212690" y="37474"/>
                      <a:pt x="391886" y="630"/>
                    </a:cubicBezTo>
                    <a:cubicBezTo>
                      <a:pt x="571082" y="-36214"/>
                      <a:pt x="351693" y="1551425"/>
                      <a:pt x="1075174" y="1919865"/>
                    </a:cubicBezTo>
                    <a:cubicBezTo>
                      <a:pt x="1798655" y="2288305"/>
                      <a:pt x="3265714" y="2249786"/>
                      <a:pt x="4732774" y="2211268"/>
                    </a:cubicBezTo>
                  </a:path>
                </a:pathLst>
              </a:custGeom>
              <a:noFill/>
              <a:ln w="19050">
                <a:solidFill>
                  <a:schemeClr val="accent5">
                    <a:lumMod val="75000"/>
                  </a:schemeClr>
                </a:solidFill>
                <a:headEnd type="oval" w="med" len="med"/>
                <a:tailEnd type="oval"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9" name="자유형: 도형 28">
                <a:extLst>
                  <a:ext uri="{FF2B5EF4-FFF2-40B4-BE49-F238E27FC236}">
                    <a16:creationId xmlns:a16="http://schemas.microsoft.com/office/drawing/2014/main" id="{3176A99C-D006-42BA-9D45-165C418615E4}"/>
                  </a:ext>
                </a:extLst>
              </p:cNvPr>
              <p:cNvSpPr/>
              <p:nvPr/>
            </p:nvSpPr>
            <p:spPr>
              <a:xfrm>
                <a:off x="3530313" y="3496214"/>
                <a:ext cx="4881507" cy="2082024"/>
              </a:xfrm>
              <a:custGeom>
                <a:avLst/>
                <a:gdLst>
                  <a:gd name="connsiteX0" fmla="*/ 0 w 4752871"/>
                  <a:gd name="connsiteY0" fmla="*/ 1859560 h 1919444"/>
                  <a:gd name="connsiteX1" fmla="*/ 422031 w 4752871"/>
                  <a:gd name="connsiteY1" fmla="*/ 615 h 1919444"/>
                  <a:gd name="connsiteX2" fmla="*/ 1637882 w 4752871"/>
                  <a:gd name="connsiteY2" fmla="*/ 1648545 h 1919444"/>
                  <a:gd name="connsiteX3" fmla="*/ 2994409 w 4752871"/>
                  <a:gd name="connsiteY3" fmla="*/ 1206417 h 1919444"/>
                  <a:gd name="connsiteX4" fmla="*/ 3346102 w 4752871"/>
                  <a:gd name="connsiteY4" fmla="*/ 1839463 h 1919444"/>
                  <a:gd name="connsiteX5" fmla="*/ 4752871 w 4752871"/>
                  <a:gd name="connsiteY5" fmla="*/ 1889705 h 1919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52871" h="1919444">
                    <a:moveTo>
                      <a:pt x="0" y="1859560"/>
                    </a:moveTo>
                    <a:cubicBezTo>
                      <a:pt x="74525" y="947672"/>
                      <a:pt x="149051" y="35784"/>
                      <a:pt x="422031" y="615"/>
                    </a:cubicBezTo>
                    <a:cubicBezTo>
                      <a:pt x="695011" y="-34554"/>
                      <a:pt x="1209152" y="1447578"/>
                      <a:pt x="1637882" y="1648545"/>
                    </a:cubicBezTo>
                    <a:cubicBezTo>
                      <a:pt x="2066612" y="1849512"/>
                      <a:pt x="2709706" y="1174597"/>
                      <a:pt x="2994409" y="1206417"/>
                    </a:cubicBezTo>
                    <a:cubicBezTo>
                      <a:pt x="3279112" y="1238237"/>
                      <a:pt x="3053025" y="1725582"/>
                      <a:pt x="3346102" y="1839463"/>
                    </a:cubicBezTo>
                    <a:cubicBezTo>
                      <a:pt x="3639179" y="1953344"/>
                      <a:pt x="4196025" y="1921524"/>
                      <a:pt x="4752871" y="1889705"/>
                    </a:cubicBezTo>
                  </a:path>
                </a:pathLst>
              </a:custGeom>
              <a:noFill/>
              <a:ln w="28575">
                <a:solidFill>
                  <a:schemeClr val="accent6">
                    <a:lumMod val="75000"/>
                  </a:schemeClr>
                </a:solidFill>
                <a:prstDash val="dash"/>
                <a:headEnd type="oval" w="med" len="med"/>
                <a:tailEnd type="oval"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0" name="직선 연결선 29">
                <a:extLst>
                  <a:ext uri="{FF2B5EF4-FFF2-40B4-BE49-F238E27FC236}">
                    <a16:creationId xmlns:a16="http://schemas.microsoft.com/office/drawing/2014/main" id="{6B61E4F9-DEF6-45DE-BA8B-70ADA0551941}"/>
                  </a:ext>
                </a:extLst>
              </p:cNvPr>
              <p:cNvCxnSpPr>
                <a:cxnSpLocks/>
                <a:endCxn id="53" idx="1"/>
              </p:cNvCxnSpPr>
              <p:nvPr/>
            </p:nvCxnSpPr>
            <p:spPr>
              <a:xfrm>
                <a:off x="4069080" y="3550920"/>
                <a:ext cx="751208" cy="17428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051263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CA8FD-2CE2-AB6D-456A-84CEEE1917DD}"/>
            </a:ext>
          </a:extLst>
        </p:cNvPr>
        <p:cNvGrpSpPr/>
        <p:nvPr/>
      </p:nvGrpSpPr>
      <p:grpSpPr>
        <a:xfrm>
          <a:off x="0" y="0"/>
          <a:ext cx="0" cy="0"/>
          <a:chOff x="0" y="0"/>
          <a:chExt cx="0" cy="0"/>
        </a:xfrm>
      </p:grpSpPr>
      <p:cxnSp>
        <p:nvCxnSpPr>
          <p:cNvPr id="18" name="직선 연결선 17">
            <a:extLst>
              <a:ext uri="{FF2B5EF4-FFF2-40B4-BE49-F238E27FC236}">
                <a16:creationId xmlns:a16="http://schemas.microsoft.com/office/drawing/2014/main" id="{DE5E7622-32D2-F404-38E6-B7F993705AD1}"/>
              </a:ext>
            </a:extLst>
          </p:cNvPr>
          <p:cNvCxnSpPr>
            <a:cxnSpLocks/>
          </p:cNvCxnSpPr>
          <p:nvPr/>
        </p:nvCxnSpPr>
        <p:spPr>
          <a:xfrm flipV="1">
            <a:off x="1002343" y="3031675"/>
            <a:ext cx="4454576" cy="457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791A406-C86F-83EF-37BD-1C2119B0F022}"/>
              </a:ext>
            </a:extLst>
          </p:cNvPr>
          <p:cNvSpPr>
            <a:spLocks noGrp="1"/>
          </p:cNvSpPr>
          <p:nvPr>
            <p:ph type="title"/>
          </p:nvPr>
        </p:nvSpPr>
        <p:spPr/>
        <p:txBody>
          <a:bodyPr>
            <a:normAutofit/>
          </a:bodyPr>
          <a:lstStyle/>
          <a:p>
            <a:r>
              <a:rPr lang="en-US" altLang="ko-KR" dirty="0"/>
              <a:t>Observation #1. IMS voice transmission overhead</a:t>
            </a:r>
            <a:endParaRPr lang="ko-KR" altLang="en-US" dirty="0"/>
          </a:p>
        </p:txBody>
      </p:sp>
      <p:sp>
        <p:nvSpPr>
          <p:cNvPr id="3" name="Content Placeholder 2">
            <a:extLst>
              <a:ext uri="{FF2B5EF4-FFF2-40B4-BE49-F238E27FC236}">
                <a16:creationId xmlns:a16="http://schemas.microsoft.com/office/drawing/2014/main" id="{D651455F-2598-E016-E2A5-BAF514F4B29B}"/>
              </a:ext>
            </a:extLst>
          </p:cNvPr>
          <p:cNvSpPr>
            <a:spLocks noGrp="1"/>
          </p:cNvSpPr>
          <p:nvPr>
            <p:ph idx="1"/>
          </p:nvPr>
        </p:nvSpPr>
        <p:spPr>
          <a:xfrm>
            <a:off x="320510" y="912694"/>
            <a:ext cx="11547836" cy="462345"/>
          </a:xfrm>
        </p:spPr>
        <p:txBody>
          <a:bodyPr/>
          <a:lstStyle/>
          <a:p>
            <a:r>
              <a:rPr lang="en-US" altLang="ko-KR" sz="2000" b="0" dirty="0"/>
              <a:t>The protocol overhead of voice transmission over NAS is significantly higher than the UP-based transmission.</a:t>
            </a:r>
            <a:endParaRPr lang="en-US" altLang="ko-KR" sz="1600" b="0" dirty="0"/>
          </a:p>
        </p:txBody>
      </p:sp>
      <p:sp>
        <p:nvSpPr>
          <p:cNvPr id="4" name="Slide Number Placeholder 3">
            <a:extLst>
              <a:ext uri="{FF2B5EF4-FFF2-40B4-BE49-F238E27FC236}">
                <a16:creationId xmlns:a16="http://schemas.microsoft.com/office/drawing/2014/main" id="{F3065DF6-3D57-D928-3A1D-CB1DA3BDD761}"/>
              </a:ext>
            </a:extLst>
          </p:cNvPr>
          <p:cNvSpPr>
            <a:spLocks noGrp="1"/>
          </p:cNvSpPr>
          <p:nvPr>
            <p:ph type="sldNum" sz="quarter" idx="12"/>
          </p:nvPr>
        </p:nvSpPr>
        <p:spPr/>
        <p:txBody>
          <a:bodyPr/>
          <a:lstStyle/>
          <a:p>
            <a:fld id="{25F5DF48-2534-4513-BD43-E3E90888DDC1}" type="slidenum">
              <a:rPr lang="ko-KR" altLang="en-US" smtClean="0"/>
              <a:pPr/>
              <a:t>3</a:t>
            </a:fld>
            <a:endParaRPr lang="ko-KR" altLang="en-US" dirty="0"/>
          </a:p>
        </p:txBody>
      </p:sp>
      <p:grpSp>
        <p:nvGrpSpPr>
          <p:cNvPr id="7" name="Group 23">
            <a:extLst>
              <a:ext uri="{FF2B5EF4-FFF2-40B4-BE49-F238E27FC236}">
                <a16:creationId xmlns:a16="http://schemas.microsoft.com/office/drawing/2014/main" id="{E5AB8E24-CE33-F4EF-0FA6-DAD8C5283D31}"/>
              </a:ext>
            </a:extLst>
          </p:cNvPr>
          <p:cNvGrpSpPr/>
          <p:nvPr/>
        </p:nvGrpSpPr>
        <p:grpSpPr>
          <a:xfrm>
            <a:off x="755724" y="2808974"/>
            <a:ext cx="228768" cy="424735"/>
            <a:chOff x="3781722" y="2594317"/>
            <a:chExt cx="700617" cy="991307"/>
          </a:xfrm>
        </p:grpSpPr>
        <p:sp>
          <p:nvSpPr>
            <p:cNvPr id="215" name="Freeform 5">
              <a:extLst>
                <a:ext uri="{FF2B5EF4-FFF2-40B4-BE49-F238E27FC236}">
                  <a16:creationId xmlns:a16="http://schemas.microsoft.com/office/drawing/2014/main" id="{B07AB851-9976-654A-587A-3003A203AFC4}"/>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16" name="Freeform 6">
              <a:extLst>
                <a:ext uri="{FF2B5EF4-FFF2-40B4-BE49-F238E27FC236}">
                  <a16:creationId xmlns:a16="http://schemas.microsoft.com/office/drawing/2014/main" id="{ACCFC6AC-BDC0-9903-5192-2BE491E153C5}"/>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7" name="Freeform 7">
              <a:extLst>
                <a:ext uri="{FF2B5EF4-FFF2-40B4-BE49-F238E27FC236}">
                  <a16:creationId xmlns:a16="http://schemas.microsoft.com/office/drawing/2014/main" id="{075152B3-A8A6-5A90-DA8A-605D9EE7E358}"/>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18" name="Freeform 8">
              <a:extLst>
                <a:ext uri="{FF2B5EF4-FFF2-40B4-BE49-F238E27FC236}">
                  <a16:creationId xmlns:a16="http://schemas.microsoft.com/office/drawing/2014/main" id="{E1237060-5C2E-D334-CB5A-31AAAB4E5893}"/>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9" name="Freeform 9">
              <a:extLst>
                <a:ext uri="{FF2B5EF4-FFF2-40B4-BE49-F238E27FC236}">
                  <a16:creationId xmlns:a16="http://schemas.microsoft.com/office/drawing/2014/main" id="{A6A899A8-A0D8-2F5E-4C21-E2A22FEAB4E2}"/>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0" name="Freeform 10">
              <a:extLst>
                <a:ext uri="{FF2B5EF4-FFF2-40B4-BE49-F238E27FC236}">
                  <a16:creationId xmlns:a16="http://schemas.microsoft.com/office/drawing/2014/main" id="{68DF7E2D-DA51-4F38-D8A5-E6F5DA95B7DD}"/>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1" name="Oval 11">
              <a:extLst>
                <a:ext uri="{FF2B5EF4-FFF2-40B4-BE49-F238E27FC236}">
                  <a16:creationId xmlns:a16="http://schemas.microsoft.com/office/drawing/2014/main" id="{E0F15F02-27B2-46F4-707A-4DCC803773A9}"/>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2" name="Oval 12">
              <a:extLst>
                <a:ext uri="{FF2B5EF4-FFF2-40B4-BE49-F238E27FC236}">
                  <a16:creationId xmlns:a16="http://schemas.microsoft.com/office/drawing/2014/main" id="{A0A5C219-61F1-810E-91BC-C174B32F8169}"/>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3" name="Freeform 13">
              <a:extLst>
                <a:ext uri="{FF2B5EF4-FFF2-40B4-BE49-F238E27FC236}">
                  <a16:creationId xmlns:a16="http://schemas.microsoft.com/office/drawing/2014/main" id="{88E741B0-DB53-DF03-E2BE-4001DCDDEDEC}"/>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4" name="Freeform 14">
              <a:extLst>
                <a:ext uri="{FF2B5EF4-FFF2-40B4-BE49-F238E27FC236}">
                  <a16:creationId xmlns:a16="http://schemas.microsoft.com/office/drawing/2014/main" id="{FB9FF555-6601-3E4B-2670-0C8173862028}"/>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5" name="Freeform 15">
              <a:extLst>
                <a:ext uri="{FF2B5EF4-FFF2-40B4-BE49-F238E27FC236}">
                  <a16:creationId xmlns:a16="http://schemas.microsoft.com/office/drawing/2014/main" id="{A251FD23-F70D-6073-7F52-7752E8512F94}"/>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6" name="Freeform 16">
              <a:extLst>
                <a:ext uri="{FF2B5EF4-FFF2-40B4-BE49-F238E27FC236}">
                  <a16:creationId xmlns:a16="http://schemas.microsoft.com/office/drawing/2014/main" id="{D28AF086-D6E4-18E8-5287-E439F4ADDD71}"/>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7" name="Freeform 17">
              <a:extLst>
                <a:ext uri="{FF2B5EF4-FFF2-40B4-BE49-F238E27FC236}">
                  <a16:creationId xmlns:a16="http://schemas.microsoft.com/office/drawing/2014/main" id="{60495DBA-241C-D170-1F61-BCAE1302832A}"/>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28" name="Freeform 18">
              <a:extLst>
                <a:ext uri="{FF2B5EF4-FFF2-40B4-BE49-F238E27FC236}">
                  <a16:creationId xmlns:a16="http://schemas.microsoft.com/office/drawing/2014/main" id="{7C61E529-27E9-F810-C39E-3E49F043D4A1}"/>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8" name="그룹 187">
            <a:extLst>
              <a:ext uri="{FF2B5EF4-FFF2-40B4-BE49-F238E27FC236}">
                <a16:creationId xmlns:a16="http://schemas.microsoft.com/office/drawing/2014/main" id="{D5FC48BB-6A20-2EF3-D449-6043E08749BA}"/>
              </a:ext>
            </a:extLst>
          </p:cNvPr>
          <p:cNvGrpSpPr/>
          <p:nvPr/>
        </p:nvGrpSpPr>
        <p:grpSpPr>
          <a:xfrm>
            <a:off x="1835143" y="2795538"/>
            <a:ext cx="361951" cy="373510"/>
            <a:chOff x="3134362" y="3868078"/>
            <a:chExt cx="521897" cy="591878"/>
          </a:xfrm>
        </p:grpSpPr>
        <p:sp>
          <p:nvSpPr>
            <p:cNvPr id="209" name="타원 189">
              <a:extLst>
                <a:ext uri="{FF2B5EF4-FFF2-40B4-BE49-F238E27FC236}">
                  <a16:creationId xmlns:a16="http://schemas.microsoft.com/office/drawing/2014/main" id="{68351B8B-A383-75B7-A519-8EAB537C126F}"/>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210" name="사다리꼴 190">
              <a:extLst>
                <a:ext uri="{FF2B5EF4-FFF2-40B4-BE49-F238E27FC236}">
                  <a16:creationId xmlns:a16="http://schemas.microsoft.com/office/drawing/2014/main" id="{7C30994F-99E9-770A-E389-2C05BF5D24A2}"/>
                </a:ext>
              </a:extLst>
            </p:cNvPr>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211" name="원호 191">
              <a:extLst>
                <a:ext uri="{FF2B5EF4-FFF2-40B4-BE49-F238E27FC236}">
                  <a16:creationId xmlns:a16="http://schemas.microsoft.com/office/drawing/2014/main" id="{7749D362-625A-86A0-B9DC-82BB5C627800}"/>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2" name="원호 192">
              <a:extLst>
                <a:ext uri="{FF2B5EF4-FFF2-40B4-BE49-F238E27FC236}">
                  <a16:creationId xmlns:a16="http://schemas.microsoft.com/office/drawing/2014/main" id="{35A88E03-6D9B-407E-8AAA-99EE65AD036F}"/>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3" name="원호 193">
              <a:extLst>
                <a:ext uri="{FF2B5EF4-FFF2-40B4-BE49-F238E27FC236}">
                  <a16:creationId xmlns:a16="http://schemas.microsoft.com/office/drawing/2014/main" id="{9AFE2E46-F3FB-640F-55BA-28D17C2EBEDC}"/>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14" name="원호 194">
              <a:extLst>
                <a:ext uri="{FF2B5EF4-FFF2-40B4-BE49-F238E27FC236}">
                  <a16:creationId xmlns:a16="http://schemas.microsoft.com/office/drawing/2014/main" id="{2F8B6756-0B6D-26E0-AE70-22F243A22C36}"/>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15" name="그룹 14">
            <a:extLst>
              <a:ext uri="{FF2B5EF4-FFF2-40B4-BE49-F238E27FC236}">
                <a16:creationId xmlns:a16="http://schemas.microsoft.com/office/drawing/2014/main" id="{3C433661-A627-047B-A512-EE28F9EC2532}"/>
              </a:ext>
            </a:extLst>
          </p:cNvPr>
          <p:cNvGrpSpPr/>
          <p:nvPr/>
        </p:nvGrpSpPr>
        <p:grpSpPr>
          <a:xfrm>
            <a:off x="1691189" y="2986887"/>
            <a:ext cx="203240" cy="172356"/>
            <a:chOff x="4001525" y="4921514"/>
            <a:chExt cx="612714" cy="633158"/>
          </a:xfrm>
        </p:grpSpPr>
        <p:sp>
          <p:nvSpPr>
            <p:cNvPr id="205" name="이등변 삼각형 204">
              <a:extLst>
                <a:ext uri="{FF2B5EF4-FFF2-40B4-BE49-F238E27FC236}">
                  <a16:creationId xmlns:a16="http://schemas.microsoft.com/office/drawing/2014/main" id="{2E5CA58F-FAD5-F0AE-33B7-32988A0F3957}"/>
                </a:ext>
              </a:extLst>
            </p:cNvPr>
            <p:cNvSpPr/>
            <p:nvPr/>
          </p:nvSpPr>
          <p:spPr>
            <a:xfrm>
              <a:off x="4260850" y="5290427"/>
              <a:ext cx="353389" cy="26424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6" name="현 205">
              <a:extLst>
                <a:ext uri="{FF2B5EF4-FFF2-40B4-BE49-F238E27FC236}">
                  <a16:creationId xmlns:a16="http://schemas.microsoft.com/office/drawing/2014/main" id="{B71A4208-F9A9-640C-84E9-6DD26EA67515}"/>
                </a:ext>
              </a:extLst>
            </p:cNvPr>
            <p:cNvSpPr/>
            <p:nvPr/>
          </p:nvSpPr>
          <p:spPr>
            <a:xfrm rot="13701066">
              <a:off x="4013348" y="4928726"/>
              <a:ext cx="554273" cy="539849"/>
            </a:xfrm>
            <a:prstGeom prst="chord">
              <a:avLst>
                <a:gd name="adj1" fmla="val 5426565"/>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7" name="모서리가 둥근 직사각형 181">
              <a:extLst>
                <a:ext uri="{FF2B5EF4-FFF2-40B4-BE49-F238E27FC236}">
                  <a16:creationId xmlns:a16="http://schemas.microsoft.com/office/drawing/2014/main" id="{A3BC271A-0006-311D-2C93-41231B8E90F9}"/>
                </a:ext>
              </a:extLst>
            </p:cNvPr>
            <p:cNvSpPr/>
            <p:nvPr/>
          </p:nvSpPr>
          <p:spPr>
            <a:xfrm rot="19095659">
              <a:off x="4001525" y="5158821"/>
              <a:ext cx="547742"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8" name="모서리가 둥근 직사각형 182">
              <a:extLst>
                <a:ext uri="{FF2B5EF4-FFF2-40B4-BE49-F238E27FC236}">
                  <a16:creationId xmlns:a16="http://schemas.microsoft.com/office/drawing/2014/main" id="{8EDA83B1-ACBC-9AB1-E562-02405F35CDFC}"/>
                </a:ext>
              </a:extLst>
            </p:cNvPr>
            <p:cNvSpPr/>
            <p:nvPr/>
          </p:nvSpPr>
          <p:spPr>
            <a:xfrm rot="3040982">
              <a:off x="4101147" y="5057084"/>
              <a:ext cx="199616" cy="811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7" name="그룹 16">
            <a:extLst>
              <a:ext uri="{FF2B5EF4-FFF2-40B4-BE49-F238E27FC236}">
                <a16:creationId xmlns:a16="http://schemas.microsoft.com/office/drawing/2014/main" id="{47F346ED-9935-C5FD-E710-6A8694754B03}"/>
              </a:ext>
            </a:extLst>
          </p:cNvPr>
          <p:cNvGrpSpPr/>
          <p:nvPr/>
        </p:nvGrpSpPr>
        <p:grpSpPr>
          <a:xfrm>
            <a:off x="1201052" y="2791553"/>
            <a:ext cx="420403" cy="381975"/>
            <a:chOff x="5319441" y="5018576"/>
            <a:chExt cx="516583" cy="552280"/>
          </a:xfrm>
        </p:grpSpPr>
        <p:sp>
          <p:nvSpPr>
            <p:cNvPr id="192" name="직사각형 191">
              <a:extLst>
                <a:ext uri="{FF2B5EF4-FFF2-40B4-BE49-F238E27FC236}">
                  <a16:creationId xmlns:a16="http://schemas.microsoft.com/office/drawing/2014/main" id="{5B630E1B-126F-A9B3-C623-7AA87CE94F3B}"/>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3" name="직사각형 192">
              <a:extLst>
                <a:ext uri="{FF2B5EF4-FFF2-40B4-BE49-F238E27FC236}">
                  <a16:creationId xmlns:a16="http://schemas.microsoft.com/office/drawing/2014/main" id="{E042546C-E184-AD05-4CB8-140263F1D9B1}"/>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4" name="직사각형 193">
              <a:extLst>
                <a:ext uri="{FF2B5EF4-FFF2-40B4-BE49-F238E27FC236}">
                  <a16:creationId xmlns:a16="http://schemas.microsoft.com/office/drawing/2014/main" id="{5BBA1F0B-36EC-1EF3-1236-5A68A3516EC8}"/>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5" name="직사각형 194">
              <a:extLst>
                <a:ext uri="{FF2B5EF4-FFF2-40B4-BE49-F238E27FC236}">
                  <a16:creationId xmlns:a16="http://schemas.microsoft.com/office/drawing/2014/main" id="{A9F5648B-3AFB-2F03-C0E3-08E457F56B2D}"/>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6" name="직사각형 195">
              <a:extLst>
                <a:ext uri="{FF2B5EF4-FFF2-40B4-BE49-F238E27FC236}">
                  <a16:creationId xmlns:a16="http://schemas.microsoft.com/office/drawing/2014/main" id="{F96814D3-73A5-3829-AF4B-991FB16F48B3}"/>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7" name="직사각형 196">
              <a:extLst>
                <a:ext uri="{FF2B5EF4-FFF2-40B4-BE49-F238E27FC236}">
                  <a16:creationId xmlns:a16="http://schemas.microsoft.com/office/drawing/2014/main" id="{CDE44FDD-81F2-55A7-77F9-25CA886F30B4}"/>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8" name="현 197">
              <a:extLst>
                <a:ext uri="{FF2B5EF4-FFF2-40B4-BE49-F238E27FC236}">
                  <a16:creationId xmlns:a16="http://schemas.microsoft.com/office/drawing/2014/main" id="{33B1B308-CD2F-4B22-D391-67C42025A73C}"/>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99" name="그룹 198">
              <a:extLst>
                <a:ext uri="{FF2B5EF4-FFF2-40B4-BE49-F238E27FC236}">
                  <a16:creationId xmlns:a16="http://schemas.microsoft.com/office/drawing/2014/main" id="{908D44A6-F24E-C4C8-22BB-1857862478A3}"/>
                </a:ext>
              </a:extLst>
            </p:cNvPr>
            <p:cNvGrpSpPr/>
            <p:nvPr/>
          </p:nvGrpSpPr>
          <p:grpSpPr>
            <a:xfrm>
              <a:off x="5319441" y="5323854"/>
              <a:ext cx="320538" cy="227774"/>
              <a:chOff x="5243241" y="5416987"/>
              <a:chExt cx="320538" cy="227774"/>
            </a:xfrm>
          </p:grpSpPr>
          <p:sp>
            <p:nvSpPr>
              <p:cNvPr id="203" name="원호 192">
                <a:extLst>
                  <a:ext uri="{FF2B5EF4-FFF2-40B4-BE49-F238E27FC236}">
                    <a16:creationId xmlns:a16="http://schemas.microsoft.com/office/drawing/2014/main" id="{C857698B-0599-A539-F461-3D6DE6DAC7E4}"/>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204" name="원호 192">
                <a:extLst>
                  <a:ext uri="{FF2B5EF4-FFF2-40B4-BE49-F238E27FC236}">
                    <a16:creationId xmlns:a16="http://schemas.microsoft.com/office/drawing/2014/main" id="{F92C4818-A72C-C106-9911-CD212CA5D762}"/>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200" name="직선 연결선 199">
              <a:extLst>
                <a:ext uri="{FF2B5EF4-FFF2-40B4-BE49-F238E27FC236}">
                  <a16:creationId xmlns:a16="http://schemas.microsoft.com/office/drawing/2014/main" id="{0000E2FA-2CB2-2558-4C54-160D2598E9B6}"/>
                </a:ext>
              </a:extLst>
            </p:cNvPr>
            <p:cNvCxnSpPr>
              <a:stCxn id="193" idx="1"/>
              <a:endCxn id="193"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직선 연결선 200">
              <a:extLst>
                <a:ext uri="{FF2B5EF4-FFF2-40B4-BE49-F238E27FC236}">
                  <a16:creationId xmlns:a16="http://schemas.microsoft.com/office/drawing/2014/main" id="{26B65136-3BD2-2391-3287-A51021138721}"/>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2" name="타원 201">
              <a:extLst>
                <a:ext uri="{FF2B5EF4-FFF2-40B4-BE49-F238E27FC236}">
                  <a16:creationId xmlns:a16="http://schemas.microsoft.com/office/drawing/2014/main" id="{7AA23993-8173-025A-09E3-0982DB8EE108}"/>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1" name="TextBox 20">
            <a:extLst>
              <a:ext uri="{FF2B5EF4-FFF2-40B4-BE49-F238E27FC236}">
                <a16:creationId xmlns:a16="http://schemas.microsoft.com/office/drawing/2014/main" id="{9D02DE28-D47E-239A-2193-DBC61CE164BC}"/>
              </a:ext>
            </a:extLst>
          </p:cNvPr>
          <p:cNvSpPr txBox="1"/>
          <p:nvPr/>
        </p:nvSpPr>
        <p:spPr>
          <a:xfrm>
            <a:off x="4202054" y="3225401"/>
            <a:ext cx="634117" cy="276999"/>
          </a:xfrm>
          <a:prstGeom prst="rect">
            <a:avLst/>
          </a:prstGeom>
          <a:noFill/>
        </p:spPr>
        <p:txBody>
          <a:bodyPr wrap="square" rtlCol="0">
            <a:spAutoFit/>
          </a:bodyPr>
          <a:lstStyle/>
          <a:p>
            <a:r>
              <a:rPr lang="en-US" altLang="ko-KR" sz="1200" dirty="0"/>
              <a:t>A-GW</a:t>
            </a:r>
            <a:endParaRPr lang="ko-KR" altLang="en-US" sz="1200" dirty="0"/>
          </a:p>
        </p:txBody>
      </p:sp>
      <p:sp>
        <p:nvSpPr>
          <p:cNvPr id="25" name="TextBox 24">
            <a:extLst>
              <a:ext uri="{FF2B5EF4-FFF2-40B4-BE49-F238E27FC236}">
                <a16:creationId xmlns:a16="http://schemas.microsoft.com/office/drawing/2014/main" id="{D711DE3F-4C99-6020-0E10-9E2B1626BF96}"/>
              </a:ext>
            </a:extLst>
          </p:cNvPr>
          <p:cNvSpPr txBox="1"/>
          <p:nvPr/>
        </p:nvSpPr>
        <p:spPr>
          <a:xfrm>
            <a:off x="663610" y="3303296"/>
            <a:ext cx="467239" cy="276999"/>
          </a:xfrm>
          <a:prstGeom prst="rect">
            <a:avLst/>
          </a:prstGeom>
          <a:noFill/>
        </p:spPr>
        <p:txBody>
          <a:bodyPr wrap="square" rtlCol="0">
            <a:spAutoFit/>
          </a:bodyPr>
          <a:lstStyle/>
          <a:p>
            <a:r>
              <a:rPr lang="en-US" altLang="ko-KR" sz="1200" dirty="0"/>
              <a:t>UE1</a:t>
            </a:r>
            <a:endParaRPr lang="ko-KR" altLang="en-US" sz="1200" dirty="0"/>
          </a:p>
        </p:txBody>
      </p:sp>
      <p:grpSp>
        <p:nvGrpSpPr>
          <p:cNvPr id="26" name="Group 23">
            <a:extLst>
              <a:ext uri="{FF2B5EF4-FFF2-40B4-BE49-F238E27FC236}">
                <a16:creationId xmlns:a16="http://schemas.microsoft.com/office/drawing/2014/main" id="{921247BE-05A7-BB2F-12C5-32FBBD3B4070}"/>
              </a:ext>
            </a:extLst>
          </p:cNvPr>
          <p:cNvGrpSpPr/>
          <p:nvPr/>
        </p:nvGrpSpPr>
        <p:grpSpPr>
          <a:xfrm>
            <a:off x="5471709" y="2751255"/>
            <a:ext cx="228768" cy="424735"/>
            <a:chOff x="3781722" y="2594317"/>
            <a:chExt cx="700617" cy="991307"/>
          </a:xfrm>
        </p:grpSpPr>
        <p:sp>
          <p:nvSpPr>
            <p:cNvPr id="173" name="Freeform 5">
              <a:extLst>
                <a:ext uri="{FF2B5EF4-FFF2-40B4-BE49-F238E27FC236}">
                  <a16:creationId xmlns:a16="http://schemas.microsoft.com/office/drawing/2014/main" id="{1CEF4E69-75E7-D042-A501-F5B02B6872EA}"/>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4" name="Freeform 6">
              <a:extLst>
                <a:ext uri="{FF2B5EF4-FFF2-40B4-BE49-F238E27FC236}">
                  <a16:creationId xmlns:a16="http://schemas.microsoft.com/office/drawing/2014/main" id="{4D4A903A-7F5C-52D4-06BC-2E7FB27BFFC0}"/>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5" name="Freeform 7">
              <a:extLst>
                <a:ext uri="{FF2B5EF4-FFF2-40B4-BE49-F238E27FC236}">
                  <a16:creationId xmlns:a16="http://schemas.microsoft.com/office/drawing/2014/main" id="{B6A2B3C4-B35B-1EE7-3BA1-611C981B1189}"/>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6" name="Freeform 8">
              <a:extLst>
                <a:ext uri="{FF2B5EF4-FFF2-40B4-BE49-F238E27FC236}">
                  <a16:creationId xmlns:a16="http://schemas.microsoft.com/office/drawing/2014/main" id="{119ED116-3C74-706D-E2ED-28DD3CBB10AA}"/>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77" name="Freeform 9">
              <a:extLst>
                <a:ext uri="{FF2B5EF4-FFF2-40B4-BE49-F238E27FC236}">
                  <a16:creationId xmlns:a16="http://schemas.microsoft.com/office/drawing/2014/main" id="{18050699-3599-4143-0276-105E49B6A9F3}"/>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79" name="Freeform 10">
              <a:extLst>
                <a:ext uri="{FF2B5EF4-FFF2-40B4-BE49-F238E27FC236}">
                  <a16:creationId xmlns:a16="http://schemas.microsoft.com/office/drawing/2014/main" id="{E59895B7-42B2-053F-8481-344E998626FE}"/>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0" name="Oval 11">
              <a:extLst>
                <a:ext uri="{FF2B5EF4-FFF2-40B4-BE49-F238E27FC236}">
                  <a16:creationId xmlns:a16="http://schemas.microsoft.com/office/drawing/2014/main" id="{F9E3C3EA-2838-C1EA-EFEB-3C3D276455CB}"/>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2" name="Oval 12">
              <a:extLst>
                <a:ext uri="{FF2B5EF4-FFF2-40B4-BE49-F238E27FC236}">
                  <a16:creationId xmlns:a16="http://schemas.microsoft.com/office/drawing/2014/main" id="{F6F2628F-17A8-0B9B-F7E9-0532F988846C}"/>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4" name="Freeform 13">
              <a:extLst>
                <a:ext uri="{FF2B5EF4-FFF2-40B4-BE49-F238E27FC236}">
                  <a16:creationId xmlns:a16="http://schemas.microsoft.com/office/drawing/2014/main" id="{EFCE3C2E-625D-B706-EB04-7CB89F423DCE}"/>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7" name="Freeform 14">
              <a:extLst>
                <a:ext uri="{FF2B5EF4-FFF2-40B4-BE49-F238E27FC236}">
                  <a16:creationId xmlns:a16="http://schemas.microsoft.com/office/drawing/2014/main" id="{1B21300D-AC1F-7646-EB3B-58F4B500F080}"/>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8" name="Freeform 15">
              <a:extLst>
                <a:ext uri="{FF2B5EF4-FFF2-40B4-BE49-F238E27FC236}">
                  <a16:creationId xmlns:a16="http://schemas.microsoft.com/office/drawing/2014/main" id="{C15EBF89-E98A-81EF-9107-D10357949EC2}"/>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89" name="Freeform 16">
              <a:extLst>
                <a:ext uri="{FF2B5EF4-FFF2-40B4-BE49-F238E27FC236}">
                  <a16:creationId xmlns:a16="http://schemas.microsoft.com/office/drawing/2014/main" id="{36C36800-3E72-EB5A-0F22-18129FADBD8E}"/>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0" name="Freeform 17">
              <a:extLst>
                <a:ext uri="{FF2B5EF4-FFF2-40B4-BE49-F238E27FC236}">
                  <a16:creationId xmlns:a16="http://schemas.microsoft.com/office/drawing/2014/main" id="{858CBAFB-DA15-AF2E-2F7D-1BB05387008E}"/>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91" name="Freeform 18">
              <a:extLst>
                <a:ext uri="{FF2B5EF4-FFF2-40B4-BE49-F238E27FC236}">
                  <a16:creationId xmlns:a16="http://schemas.microsoft.com/office/drawing/2014/main" id="{0EAE8564-C6C1-D00C-7176-66C419DEC7CB}"/>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75" name="TextBox 74">
            <a:extLst>
              <a:ext uri="{FF2B5EF4-FFF2-40B4-BE49-F238E27FC236}">
                <a16:creationId xmlns:a16="http://schemas.microsoft.com/office/drawing/2014/main" id="{E6DABB23-7B78-47FA-A556-76A6F621EE10}"/>
              </a:ext>
            </a:extLst>
          </p:cNvPr>
          <p:cNvSpPr txBox="1"/>
          <p:nvPr/>
        </p:nvSpPr>
        <p:spPr>
          <a:xfrm>
            <a:off x="5350999" y="3270771"/>
            <a:ext cx="467239" cy="276999"/>
          </a:xfrm>
          <a:prstGeom prst="rect">
            <a:avLst/>
          </a:prstGeom>
          <a:noFill/>
        </p:spPr>
        <p:txBody>
          <a:bodyPr wrap="square" rtlCol="0">
            <a:spAutoFit/>
          </a:bodyPr>
          <a:lstStyle/>
          <a:p>
            <a:r>
              <a:rPr lang="en-US" altLang="ko-KR" sz="1200" dirty="0"/>
              <a:t>UE2</a:t>
            </a:r>
            <a:endParaRPr lang="ko-KR" altLang="en-US" sz="1200" dirty="0"/>
          </a:p>
        </p:txBody>
      </p:sp>
      <p:grpSp>
        <p:nvGrpSpPr>
          <p:cNvPr id="76" name="Group 16">
            <a:extLst>
              <a:ext uri="{FF2B5EF4-FFF2-40B4-BE49-F238E27FC236}">
                <a16:creationId xmlns:a16="http://schemas.microsoft.com/office/drawing/2014/main" id="{076401CC-C006-302A-3881-11E7DDDF10FC}"/>
              </a:ext>
            </a:extLst>
          </p:cNvPr>
          <p:cNvGrpSpPr/>
          <p:nvPr/>
        </p:nvGrpSpPr>
        <p:grpSpPr>
          <a:xfrm>
            <a:off x="4334838" y="2791553"/>
            <a:ext cx="316126" cy="406867"/>
            <a:chOff x="2506319" y="1221965"/>
            <a:chExt cx="456500" cy="719723"/>
          </a:xfrm>
        </p:grpSpPr>
        <p:sp>
          <p:nvSpPr>
            <p:cNvPr id="95" name="Rounded Rectangle 17">
              <a:extLst>
                <a:ext uri="{FF2B5EF4-FFF2-40B4-BE49-F238E27FC236}">
                  <a16:creationId xmlns:a16="http://schemas.microsoft.com/office/drawing/2014/main" id="{73626213-29F5-F858-7092-C32B0E3B9233}"/>
                </a:ext>
              </a:extLst>
            </p:cNvPr>
            <p:cNvSpPr/>
            <p:nvPr/>
          </p:nvSpPr>
          <p:spPr>
            <a:xfrm>
              <a:off x="2507338" y="1280401"/>
              <a:ext cx="455481" cy="661287"/>
            </a:xfrm>
            <a:prstGeom prst="roundRect">
              <a:avLst>
                <a:gd name="adj" fmla="val 4883"/>
              </a:avLst>
            </a:prstGeom>
            <a:solidFill>
              <a:schemeClr val="bg1"/>
            </a:solid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97" name="Trapezoid 18">
              <a:extLst>
                <a:ext uri="{FF2B5EF4-FFF2-40B4-BE49-F238E27FC236}">
                  <a16:creationId xmlns:a16="http://schemas.microsoft.com/office/drawing/2014/main" id="{C671404B-425A-8991-4A51-1C17C8906244}"/>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04" name="Rounded Rectangle 19">
              <a:extLst>
                <a:ext uri="{FF2B5EF4-FFF2-40B4-BE49-F238E27FC236}">
                  <a16:creationId xmlns:a16="http://schemas.microsoft.com/office/drawing/2014/main" id="{E27FFC2A-B851-E79B-C04A-581292741C1C}"/>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06" name="Rounded Rectangle 20">
              <a:extLst>
                <a:ext uri="{FF2B5EF4-FFF2-40B4-BE49-F238E27FC236}">
                  <a16:creationId xmlns:a16="http://schemas.microsoft.com/office/drawing/2014/main" id="{0D3BA845-9767-2FBB-F520-5B23E0BF624C}"/>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69" name="Oval 21">
              <a:extLst>
                <a:ext uri="{FF2B5EF4-FFF2-40B4-BE49-F238E27FC236}">
                  <a16:creationId xmlns:a16="http://schemas.microsoft.com/office/drawing/2014/main" id="{713C1ECF-7DD4-A414-5AFC-9B255A31A48D}"/>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170" name="Oval 22">
              <a:extLst>
                <a:ext uri="{FF2B5EF4-FFF2-40B4-BE49-F238E27FC236}">
                  <a16:creationId xmlns:a16="http://schemas.microsoft.com/office/drawing/2014/main" id="{9131EB86-1170-A4D6-86B0-82CFEFC33974}"/>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sp>
        <p:nvSpPr>
          <p:cNvPr id="93" name="타원 92">
            <a:extLst>
              <a:ext uri="{FF2B5EF4-FFF2-40B4-BE49-F238E27FC236}">
                <a16:creationId xmlns:a16="http://schemas.microsoft.com/office/drawing/2014/main" id="{0EE53EF6-2A0D-3AE5-6A55-5D7B94530959}"/>
              </a:ext>
            </a:extLst>
          </p:cNvPr>
          <p:cNvSpPr/>
          <p:nvPr/>
        </p:nvSpPr>
        <p:spPr>
          <a:xfrm>
            <a:off x="4801768" y="2900800"/>
            <a:ext cx="541734" cy="276999"/>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endParaRPr>
          </a:p>
        </p:txBody>
      </p:sp>
      <p:sp>
        <p:nvSpPr>
          <p:cNvPr id="22" name="TextBox 21">
            <a:extLst>
              <a:ext uri="{FF2B5EF4-FFF2-40B4-BE49-F238E27FC236}">
                <a16:creationId xmlns:a16="http://schemas.microsoft.com/office/drawing/2014/main" id="{C2F109C1-A201-B79A-7B0D-DA4EF1E3BDD0}"/>
              </a:ext>
            </a:extLst>
          </p:cNvPr>
          <p:cNvSpPr txBox="1"/>
          <p:nvPr/>
        </p:nvSpPr>
        <p:spPr>
          <a:xfrm>
            <a:off x="2510745" y="2926708"/>
            <a:ext cx="634118" cy="276999"/>
          </a:xfrm>
          <a:prstGeom prst="rect">
            <a:avLst/>
          </a:prstGeom>
          <a:solidFill>
            <a:schemeClr val="bg1"/>
          </a:solidFill>
          <a:ln>
            <a:solidFill>
              <a:schemeClr val="tx1"/>
            </a:solidFill>
          </a:ln>
        </p:spPr>
        <p:txBody>
          <a:bodyPr wrap="square" rtlCol="0">
            <a:spAutoFit/>
          </a:bodyPr>
          <a:lstStyle/>
          <a:p>
            <a:pPr algn="ctr"/>
            <a:r>
              <a:rPr lang="en-US" altLang="ko-KR" sz="1200" dirty="0"/>
              <a:t>MME</a:t>
            </a:r>
            <a:endParaRPr lang="ko-KR" altLang="en-US" sz="1200" dirty="0"/>
          </a:p>
        </p:txBody>
      </p:sp>
      <p:sp>
        <p:nvSpPr>
          <p:cNvPr id="23" name="TextBox 22">
            <a:extLst>
              <a:ext uri="{FF2B5EF4-FFF2-40B4-BE49-F238E27FC236}">
                <a16:creationId xmlns:a16="http://schemas.microsoft.com/office/drawing/2014/main" id="{D414CB6C-E531-85DB-C640-FB7EC15F4873}"/>
              </a:ext>
            </a:extLst>
          </p:cNvPr>
          <p:cNvSpPr txBox="1"/>
          <p:nvPr/>
        </p:nvSpPr>
        <p:spPr>
          <a:xfrm>
            <a:off x="3253660" y="2919654"/>
            <a:ext cx="781870" cy="276999"/>
          </a:xfrm>
          <a:prstGeom prst="rect">
            <a:avLst/>
          </a:prstGeom>
          <a:solidFill>
            <a:schemeClr val="bg1"/>
          </a:solidFill>
          <a:ln>
            <a:solidFill>
              <a:schemeClr val="tx1"/>
            </a:solidFill>
          </a:ln>
        </p:spPr>
        <p:txBody>
          <a:bodyPr wrap="square" rtlCol="0">
            <a:spAutoFit/>
          </a:bodyPr>
          <a:lstStyle/>
          <a:p>
            <a:pPr algn="ctr"/>
            <a:r>
              <a:rPr lang="en-US" altLang="ko-KR" sz="1200" dirty="0"/>
              <a:t>S/P-GW</a:t>
            </a:r>
            <a:endParaRPr lang="ko-KR" altLang="en-US" sz="1200" dirty="0"/>
          </a:p>
        </p:txBody>
      </p:sp>
      <p:pic>
        <p:nvPicPr>
          <p:cNvPr id="229" name="그림 228">
            <a:extLst>
              <a:ext uri="{FF2B5EF4-FFF2-40B4-BE49-F238E27FC236}">
                <a16:creationId xmlns:a16="http://schemas.microsoft.com/office/drawing/2014/main" id="{071FF33E-1816-4805-1E66-BCCA0EA02DBA}"/>
              </a:ext>
            </a:extLst>
          </p:cNvPr>
          <p:cNvPicPr>
            <a:picLocks noChangeAspect="1"/>
          </p:cNvPicPr>
          <p:nvPr/>
        </p:nvPicPr>
        <p:blipFill>
          <a:blip r:embed="rId3"/>
          <a:stretch>
            <a:fillRect/>
          </a:stretch>
        </p:blipFill>
        <p:spPr>
          <a:xfrm>
            <a:off x="2771488" y="3145592"/>
            <a:ext cx="372262" cy="178211"/>
          </a:xfrm>
          <a:prstGeom prst="rect">
            <a:avLst/>
          </a:prstGeom>
        </p:spPr>
      </p:pic>
      <p:sp>
        <p:nvSpPr>
          <p:cNvPr id="382" name="직사각형 381">
            <a:extLst>
              <a:ext uri="{FF2B5EF4-FFF2-40B4-BE49-F238E27FC236}">
                <a16:creationId xmlns:a16="http://schemas.microsoft.com/office/drawing/2014/main" id="{D0472B0B-A1F6-F054-3D47-621932625548}"/>
              </a:ext>
            </a:extLst>
          </p:cNvPr>
          <p:cNvSpPr/>
          <p:nvPr/>
        </p:nvSpPr>
        <p:spPr>
          <a:xfrm>
            <a:off x="524935" y="1544539"/>
            <a:ext cx="5569494" cy="489436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381" name="직사각형 380">
            <a:extLst>
              <a:ext uri="{FF2B5EF4-FFF2-40B4-BE49-F238E27FC236}">
                <a16:creationId xmlns:a16="http://schemas.microsoft.com/office/drawing/2014/main" id="{F485FBD8-8515-9065-CCA9-D1D72D55A54B}"/>
              </a:ext>
            </a:extLst>
          </p:cNvPr>
          <p:cNvSpPr/>
          <p:nvPr/>
        </p:nvSpPr>
        <p:spPr>
          <a:xfrm>
            <a:off x="1842152" y="1433013"/>
            <a:ext cx="2857500"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Voice data over CP NAS</a:t>
            </a:r>
            <a:endParaRPr lang="ko-KR" altLang="en-US" sz="1400" b="1" dirty="0"/>
          </a:p>
        </p:txBody>
      </p:sp>
      <p:sp>
        <p:nvSpPr>
          <p:cNvPr id="385" name="직사각형 384">
            <a:extLst>
              <a:ext uri="{FF2B5EF4-FFF2-40B4-BE49-F238E27FC236}">
                <a16:creationId xmlns:a16="http://schemas.microsoft.com/office/drawing/2014/main" id="{5D2B7929-2127-5726-C495-BFCBC46921D8}"/>
              </a:ext>
            </a:extLst>
          </p:cNvPr>
          <p:cNvSpPr/>
          <p:nvPr/>
        </p:nvSpPr>
        <p:spPr>
          <a:xfrm>
            <a:off x="6226820" y="1544539"/>
            <a:ext cx="5569494" cy="489436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ln>
                <a:solidFill>
                  <a:schemeClr val="tx1"/>
                </a:solidFill>
              </a:ln>
              <a:noFill/>
            </a:endParaRPr>
          </a:p>
        </p:txBody>
      </p:sp>
      <p:sp>
        <p:nvSpPr>
          <p:cNvPr id="386" name="직사각형 385">
            <a:extLst>
              <a:ext uri="{FF2B5EF4-FFF2-40B4-BE49-F238E27FC236}">
                <a16:creationId xmlns:a16="http://schemas.microsoft.com/office/drawing/2014/main" id="{855B7836-3693-561D-9386-3660DC0FFF81}"/>
              </a:ext>
            </a:extLst>
          </p:cNvPr>
          <p:cNvSpPr/>
          <p:nvPr/>
        </p:nvSpPr>
        <p:spPr>
          <a:xfrm>
            <a:off x="7275037" y="1421620"/>
            <a:ext cx="2857500" cy="35725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ko-KR" sz="1400" b="1" dirty="0"/>
              <a:t>Voice data over User Plane</a:t>
            </a:r>
            <a:endParaRPr lang="ko-KR" altLang="en-US" sz="1400" b="1" dirty="0"/>
          </a:p>
        </p:txBody>
      </p:sp>
      <p:graphicFrame>
        <p:nvGraphicFramePr>
          <p:cNvPr id="460" name="표 459">
            <a:extLst>
              <a:ext uri="{FF2B5EF4-FFF2-40B4-BE49-F238E27FC236}">
                <a16:creationId xmlns:a16="http://schemas.microsoft.com/office/drawing/2014/main" id="{820FA859-34A1-A4B7-F8BD-F73A226F6F79}"/>
              </a:ext>
            </a:extLst>
          </p:cNvPr>
          <p:cNvGraphicFramePr>
            <a:graphicFrameLocks noGrp="1"/>
          </p:cNvGraphicFramePr>
          <p:nvPr>
            <p:extLst>
              <p:ext uri="{D42A27DB-BD31-4B8C-83A1-F6EECF244321}">
                <p14:modId xmlns:p14="http://schemas.microsoft.com/office/powerpoint/2010/main" val="820529215"/>
              </p:ext>
            </p:extLst>
          </p:nvPr>
        </p:nvGraphicFramePr>
        <p:xfrm>
          <a:off x="718979" y="4709366"/>
          <a:ext cx="3833146" cy="1203960"/>
        </p:xfrm>
        <a:graphic>
          <a:graphicData uri="http://schemas.openxmlformats.org/drawingml/2006/table">
            <a:tbl>
              <a:tblPr firstRow="1" bandRow="1">
                <a:tableStyleId>{7E9639D4-E3E2-4D34-9284-5A2195B3D0D7}</a:tableStyleId>
              </a:tblPr>
              <a:tblGrid>
                <a:gridCol w="864534">
                  <a:extLst>
                    <a:ext uri="{9D8B030D-6E8A-4147-A177-3AD203B41FA5}">
                      <a16:colId xmlns:a16="http://schemas.microsoft.com/office/drawing/2014/main" val="2912447184"/>
                    </a:ext>
                  </a:extLst>
                </a:gridCol>
                <a:gridCol w="937075">
                  <a:extLst>
                    <a:ext uri="{9D8B030D-6E8A-4147-A177-3AD203B41FA5}">
                      <a16:colId xmlns:a16="http://schemas.microsoft.com/office/drawing/2014/main" val="496226957"/>
                    </a:ext>
                  </a:extLst>
                </a:gridCol>
                <a:gridCol w="809947">
                  <a:extLst>
                    <a:ext uri="{9D8B030D-6E8A-4147-A177-3AD203B41FA5}">
                      <a16:colId xmlns:a16="http://schemas.microsoft.com/office/drawing/2014/main" val="38303557"/>
                    </a:ext>
                  </a:extLst>
                </a:gridCol>
                <a:gridCol w="1221590">
                  <a:extLst>
                    <a:ext uri="{9D8B030D-6E8A-4147-A177-3AD203B41FA5}">
                      <a16:colId xmlns:a16="http://schemas.microsoft.com/office/drawing/2014/main" val="1952903967"/>
                    </a:ext>
                  </a:extLst>
                </a:gridCol>
              </a:tblGrid>
              <a:tr h="149280">
                <a:tc>
                  <a:txBody>
                    <a:bodyPr/>
                    <a:lstStyle/>
                    <a:p>
                      <a:pPr latinLnBrk="1"/>
                      <a:r>
                        <a:rPr lang="en-US" altLang="ko-KR" sz="1100" dirty="0"/>
                        <a:t>Codec</a:t>
                      </a:r>
                    </a:p>
                    <a:p>
                      <a:pPr latinLnBrk="1"/>
                      <a:r>
                        <a:rPr lang="en-US" altLang="ko-KR" sz="1100" dirty="0"/>
                        <a:t>Rate</a:t>
                      </a:r>
                      <a:endParaRPr lang="ko-KR" altLang="en-US" sz="1100" dirty="0"/>
                    </a:p>
                  </a:txBody>
                  <a:tcPr/>
                </a:tc>
                <a:tc>
                  <a:txBody>
                    <a:bodyPr/>
                    <a:lstStyle/>
                    <a:p>
                      <a:pPr latinLnBrk="1"/>
                      <a:r>
                        <a:rPr lang="en-US" altLang="ko-KR" sz="1100" dirty="0"/>
                        <a:t>Protocol</a:t>
                      </a:r>
                    </a:p>
                    <a:p>
                      <a:pPr latinLnBrk="1"/>
                      <a:r>
                        <a:rPr lang="en-US" altLang="ko-KR" sz="1100" dirty="0"/>
                        <a:t>Overhead</a:t>
                      </a:r>
                    </a:p>
                  </a:txBody>
                  <a:tcPr/>
                </a:tc>
                <a:tc>
                  <a:txBody>
                    <a:bodyPr/>
                    <a:lstStyle/>
                    <a:p>
                      <a:pPr latinLnBrk="1"/>
                      <a:r>
                        <a:rPr lang="en-US" altLang="ko-KR" sz="1100" dirty="0"/>
                        <a:t>Voice</a:t>
                      </a:r>
                    </a:p>
                    <a:p>
                      <a:pPr latinLnBrk="1"/>
                      <a:r>
                        <a:rPr lang="en-US" altLang="ko-KR" sz="1100" dirty="0"/>
                        <a:t>Data</a:t>
                      </a:r>
                    </a:p>
                  </a:txBody>
                  <a:tcPr/>
                </a:tc>
                <a:tc>
                  <a:txBody>
                    <a:bodyPr/>
                    <a:lstStyle/>
                    <a:p>
                      <a:pPr latinLnBrk="1"/>
                      <a:r>
                        <a:rPr lang="en-US" altLang="ko-KR" sz="1100" dirty="0"/>
                        <a:t>PHY rate</a:t>
                      </a:r>
                    </a:p>
                  </a:txBody>
                  <a:tcPr/>
                </a:tc>
                <a:extLst>
                  <a:ext uri="{0D108BD9-81ED-4DB2-BD59-A6C34878D82A}">
                    <a16:rowId xmlns:a16="http://schemas.microsoft.com/office/drawing/2014/main" val="633225092"/>
                  </a:ext>
                </a:extLst>
              </a:tr>
              <a:tr h="139711">
                <a:tc>
                  <a:txBody>
                    <a:bodyPr/>
                    <a:lstStyle/>
                    <a:p>
                      <a:pPr latinLnBrk="1"/>
                      <a:r>
                        <a:rPr lang="en-US" altLang="ko-KR" sz="1100" dirty="0"/>
                        <a:t>0.6 kbps</a:t>
                      </a:r>
                    </a:p>
                  </a:txBody>
                  <a:tcPr/>
                </a:tc>
                <a:tc>
                  <a:txBody>
                    <a:bodyPr/>
                    <a:lstStyle/>
                    <a:p>
                      <a:pPr latinLnBrk="1"/>
                      <a:r>
                        <a:rPr lang="en-US" altLang="ko-KR" sz="1100" dirty="0"/>
                        <a:t>16 B</a:t>
                      </a:r>
                      <a:endParaRPr lang="ko-KR" altLang="en-US" sz="1100" dirty="0"/>
                    </a:p>
                  </a:txBody>
                  <a:tcPr/>
                </a:tc>
                <a:tc>
                  <a:txBody>
                    <a:bodyPr/>
                    <a:lstStyle/>
                    <a:p>
                      <a:pPr latinLnBrk="1"/>
                      <a:r>
                        <a:rPr lang="en-US" altLang="ko-KR" sz="1100" dirty="0"/>
                        <a:t>6 B</a:t>
                      </a:r>
                      <a:endParaRPr lang="ko-KR" altLang="en-US" sz="1100" dirty="0"/>
                    </a:p>
                  </a:txBody>
                  <a:tcPr/>
                </a:tc>
                <a:tc>
                  <a:txBody>
                    <a:bodyPr/>
                    <a:lstStyle/>
                    <a:p>
                      <a:pPr latinLnBrk="1"/>
                      <a:r>
                        <a:rPr lang="en-US" altLang="ko-KR" sz="1100" dirty="0"/>
                        <a:t>2.2 kbps</a:t>
                      </a:r>
                      <a:endParaRPr lang="ko-KR" altLang="en-US" sz="1100" dirty="0"/>
                    </a:p>
                  </a:txBody>
                  <a:tcPr/>
                </a:tc>
                <a:extLst>
                  <a:ext uri="{0D108BD9-81ED-4DB2-BD59-A6C34878D82A}">
                    <a16:rowId xmlns:a16="http://schemas.microsoft.com/office/drawing/2014/main" val="2137875874"/>
                  </a:ext>
                </a:extLst>
              </a:tr>
              <a:tr h="139711">
                <a:tc>
                  <a:txBody>
                    <a:bodyPr/>
                    <a:lstStyle/>
                    <a:p>
                      <a:pPr latinLnBrk="1"/>
                      <a:r>
                        <a:rPr lang="en-US" altLang="ko-KR" sz="1100" dirty="0"/>
                        <a:t>1.2 kbps</a:t>
                      </a:r>
                      <a:endParaRPr lang="ko-KR" altLang="en-US" sz="1100" dirty="0"/>
                    </a:p>
                  </a:txBody>
                  <a:tcPr/>
                </a:tc>
                <a:tc>
                  <a:txBody>
                    <a:bodyPr/>
                    <a:lstStyle/>
                    <a:p>
                      <a:pPr latinLnBrk="1"/>
                      <a:r>
                        <a:rPr lang="en-US" altLang="ko-KR" sz="1100" dirty="0"/>
                        <a:t>16 B</a:t>
                      </a:r>
                      <a:endParaRPr lang="ko-KR" altLang="en-US" sz="1100" dirty="0"/>
                    </a:p>
                  </a:txBody>
                  <a:tcPr/>
                </a:tc>
                <a:tc>
                  <a:txBody>
                    <a:bodyPr/>
                    <a:lstStyle/>
                    <a:p>
                      <a:pPr latinLnBrk="1"/>
                      <a:r>
                        <a:rPr lang="en-US" altLang="ko-KR" sz="1100" dirty="0"/>
                        <a:t>12 B</a:t>
                      </a:r>
                      <a:endParaRPr lang="ko-KR" altLang="en-US" sz="1100" dirty="0"/>
                    </a:p>
                  </a:txBody>
                  <a:tcPr/>
                </a:tc>
                <a:tc>
                  <a:txBody>
                    <a:bodyPr/>
                    <a:lstStyle/>
                    <a:p>
                      <a:pPr latinLnBrk="1"/>
                      <a:r>
                        <a:rPr lang="en-US" altLang="ko-KR" sz="1100" dirty="0"/>
                        <a:t>2.8 kbps</a:t>
                      </a:r>
                      <a:endParaRPr lang="ko-KR" altLang="en-US" sz="1100" dirty="0"/>
                    </a:p>
                  </a:txBody>
                  <a:tcPr/>
                </a:tc>
                <a:extLst>
                  <a:ext uri="{0D108BD9-81ED-4DB2-BD59-A6C34878D82A}">
                    <a16:rowId xmlns:a16="http://schemas.microsoft.com/office/drawing/2014/main" val="2928644814"/>
                  </a:ext>
                </a:extLst>
              </a:tr>
              <a:tr h="139711">
                <a:tc>
                  <a:txBody>
                    <a:bodyPr/>
                    <a:lstStyle/>
                    <a:p>
                      <a:pPr latinLnBrk="1"/>
                      <a:r>
                        <a:rPr lang="en-US" altLang="ko-KR" sz="1100" dirty="0"/>
                        <a:t>2.4 kbps</a:t>
                      </a:r>
                      <a:endParaRPr lang="ko-KR" altLang="en-US" sz="1100" dirty="0"/>
                    </a:p>
                  </a:txBody>
                  <a:tcPr/>
                </a:tc>
                <a:tc>
                  <a:txBody>
                    <a:bodyPr/>
                    <a:lstStyle/>
                    <a:p>
                      <a:pPr latinLnBrk="1"/>
                      <a:r>
                        <a:rPr lang="en-US" altLang="ko-KR" sz="1100" dirty="0"/>
                        <a:t>16 B</a:t>
                      </a:r>
                      <a:endParaRPr lang="ko-KR" altLang="en-US" sz="1100" dirty="0"/>
                    </a:p>
                  </a:txBody>
                  <a:tcPr/>
                </a:tc>
                <a:tc>
                  <a:txBody>
                    <a:bodyPr/>
                    <a:lstStyle/>
                    <a:p>
                      <a:pPr latinLnBrk="1"/>
                      <a:r>
                        <a:rPr lang="en-US" altLang="ko-KR" sz="1100" dirty="0"/>
                        <a:t>24 B</a:t>
                      </a:r>
                      <a:endParaRPr lang="ko-KR" altLang="en-US" sz="1100" dirty="0"/>
                    </a:p>
                  </a:txBody>
                  <a:tcPr/>
                </a:tc>
                <a:tc>
                  <a:txBody>
                    <a:bodyPr/>
                    <a:lstStyle/>
                    <a:p>
                      <a:pPr latinLnBrk="1"/>
                      <a:r>
                        <a:rPr lang="en-US" altLang="ko-KR" sz="1100" dirty="0"/>
                        <a:t>4.0 kbps</a:t>
                      </a:r>
                      <a:endParaRPr lang="ko-KR" altLang="en-US" sz="1100" dirty="0"/>
                    </a:p>
                  </a:txBody>
                  <a:tcPr/>
                </a:tc>
                <a:extLst>
                  <a:ext uri="{0D108BD9-81ED-4DB2-BD59-A6C34878D82A}">
                    <a16:rowId xmlns:a16="http://schemas.microsoft.com/office/drawing/2014/main" val="1989249931"/>
                  </a:ext>
                </a:extLst>
              </a:tr>
            </a:tbl>
          </a:graphicData>
        </a:graphic>
      </p:graphicFrame>
      <p:graphicFrame>
        <p:nvGraphicFramePr>
          <p:cNvPr id="461" name="표 460">
            <a:extLst>
              <a:ext uri="{FF2B5EF4-FFF2-40B4-BE49-F238E27FC236}">
                <a16:creationId xmlns:a16="http://schemas.microsoft.com/office/drawing/2014/main" id="{2092B089-7604-1D69-F81F-3F2E41AB7957}"/>
              </a:ext>
            </a:extLst>
          </p:cNvPr>
          <p:cNvGraphicFramePr>
            <a:graphicFrameLocks noGrp="1"/>
          </p:cNvGraphicFramePr>
          <p:nvPr/>
        </p:nvGraphicFramePr>
        <p:xfrm>
          <a:off x="6459113" y="4749411"/>
          <a:ext cx="3833146" cy="1203960"/>
        </p:xfrm>
        <a:graphic>
          <a:graphicData uri="http://schemas.openxmlformats.org/drawingml/2006/table">
            <a:tbl>
              <a:tblPr firstRow="1" bandRow="1">
                <a:tableStyleId>{7E9639D4-E3E2-4D34-9284-5A2195B3D0D7}</a:tableStyleId>
              </a:tblPr>
              <a:tblGrid>
                <a:gridCol w="864534">
                  <a:extLst>
                    <a:ext uri="{9D8B030D-6E8A-4147-A177-3AD203B41FA5}">
                      <a16:colId xmlns:a16="http://schemas.microsoft.com/office/drawing/2014/main" val="2912447184"/>
                    </a:ext>
                  </a:extLst>
                </a:gridCol>
                <a:gridCol w="937075">
                  <a:extLst>
                    <a:ext uri="{9D8B030D-6E8A-4147-A177-3AD203B41FA5}">
                      <a16:colId xmlns:a16="http://schemas.microsoft.com/office/drawing/2014/main" val="496226957"/>
                    </a:ext>
                  </a:extLst>
                </a:gridCol>
                <a:gridCol w="809947">
                  <a:extLst>
                    <a:ext uri="{9D8B030D-6E8A-4147-A177-3AD203B41FA5}">
                      <a16:colId xmlns:a16="http://schemas.microsoft.com/office/drawing/2014/main" val="38303557"/>
                    </a:ext>
                  </a:extLst>
                </a:gridCol>
                <a:gridCol w="1221590">
                  <a:extLst>
                    <a:ext uri="{9D8B030D-6E8A-4147-A177-3AD203B41FA5}">
                      <a16:colId xmlns:a16="http://schemas.microsoft.com/office/drawing/2014/main" val="1952903967"/>
                    </a:ext>
                  </a:extLst>
                </a:gridCol>
              </a:tblGrid>
              <a:tr h="149280">
                <a:tc>
                  <a:txBody>
                    <a:bodyPr/>
                    <a:lstStyle/>
                    <a:p>
                      <a:pPr latinLnBrk="1"/>
                      <a:r>
                        <a:rPr lang="en-US" altLang="ko-KR" sz="1100" dirty="0"/>
                        <a:t>Codec</a:t>
                      </a:r>
                    </a:p>
                    <a:p>
                      <a:pPr latinLnBrk="1"/>
                      <a:r>
                        <a:rPr lang="en-US" altLang="ko-KR" sz="1100" dirty="0"/>
                        <a:t>Rate</a:t>
                      </a:r>
                      <a:endParaRPr lang="ko-KR" altLang="en-US" sz="1100" dirty="0"/>
                    </a:p>
                  </a:txBody>
                  <a:tcPr/>
                </a:tc>
                <a:tc>
                  <a:txBody>
                    <a:bodyPr/>
                    <a:lstStyle/>
                    <a:p>
                      <a:pPr latinLnBrk="1"/>
                      <a:r>
                        <a:rPr lang="en-US" altLang="ko-KR" sz="1100" dirty="0"/>
                        <a:t>Protocol</a:t>
                      </a:r>
                    </a:p>
                    <a:p>
                      <a:pPr latinLnBrk="1"/>
                      <a:r>
                        <a:rPr lang="en-US" altLang="ko-KR" sz="1100" dirty="0"/>
                        <a:t>Overhead</a:t>
                      </a:r>
                    </a:p>
                  </a:txBody>
                  <a:tcPr/>
                </a:tc>
                <a:tc>
                  <a:txBody>
                    <a:bodyPr/>
                    <a:lstStyle/>
                    <a:p>
                      <a:pPr latinLnBrk="1"/>
                      <a:r>
                        <a:rPr lang="en-US" altLang="ko-KR" sz="1100" dirty="0"/>
                        <a:t>Voice</a:t>
                      </a:r>
                    </a:p>
                    <a:p>
                      <a:pPr latinLnBrk="1"/>
                      <a:r>
                        <a:rPr lang="en-US" altLang="ko-KR" sz="1100" dirty="0"/>
                        <a:t>Data</a:t>
                      </a:r>
                    </a:p>
                  </a:txBody>
                  <a:tcPr/>
                </a:tc>
                <a:tc>
                  <a:txBody>
                    <a:bodyPr/>
                    <a:lstStyle/>
                    <a:p>
                      <a:pPr latinLnBrk="1"/>
                      <a:r>
                        <a:rPr lang="en-US" altLang="ko-KR" sz="1100" dirty="0"/>
                        <a:t>PHY rate</a:t>
                      </a:r>
                    </a:p>
                  </a:txBody>
                  <a:tcPr/>
                </a:tc>
                <a:extLst>
                  <a:ext uri="{0D108BD9-81ED-4DB2-BD59-A6C34878D82A}">
                    <a16:rowId xmlns:a16="http://schemas.microsoft.com/office/drawing/2014/main" val="633225092"/>
                  </a:ext>
                </a:extLst>
              </a:tr>
              <a:tr h="139711">
                <a:tc>
                  <a:txBody>
                    <a:bodyPr/>
                    <a:lstStyle/>
                    <a:p>
                      <a:pPr latinLnBrk="1"/>
                      <a:r>
                        <a:rPr lang="en-US" altLang="ko-KR" sz="1100" dirty="0"/>
                        <a:t>0.6 kbps</a:t>
                      </a:r>
                    </a:p>
                  </a:txBody>
                  <a:tcPr/>
                </a:tc>
                <a:tc>
                  <a:txBody>
                    <a:bodyPr/>
                    <a:lstStyle/>
                    <a:p>
                      <a:pPr latinLnBrk="1"/>
                      <a:r>
                        <a:rPr lang="en-US" altLang="ko-KR" sz="1100" dirty="0"/>
                        <a:t>7 B</a:t>
                      </a:r>
                      <a:endParaRPr lang="ko-KR" altLang="en-US" sz="1100" dirty="0"/>
                    </a:p>
                  </a:txBody>
                  <a:tcPr/>
                </a:tc>
                <a:tc>
                  <a:txBody>
                    <a:bodyPr/>
                    <a:lstStyle/>
                    <a:p>
                      <a:pPr latinLnBrk="1"/>
                      <a:r>
                        <a:rPr lang="en-US" altLang="ko-KR" sz="1100" dirty="0"/>
                        <a:t>6 B</a:t>
                      </a:r>
                      <a:endParaRPr lang="ko-KR" altLang="en-US" sz="1100" dirty="0"/>
                    </a:p>
                  </a:txBody>
                  <a:tcPr/>
                </a:tc>
                <a:tc>
                  <a:txBody>
                    <a:bodyPr/>
                    <a:lstStyle/>
                    <a:p>
                      <a:pPr latinLnBrk="1"/>
                      <a:r>
                        <a:rPr lang="en-US" altLang="ko-KR" sz="1100" dirty="0"/>
                        <a:t>1.3 kbps</a:t>
                      </a:r>
                      <a:endParaRPr lang="ko-KR" altLang="en-US" sz="1100" dirty="0"/>
                    </a:p>
                  </a:txBody>
                  <a:tcPr/>
                </a:tc>
                <a:extLst>
                  <a:ext uri="{0D108BD9-81ED-4DB2-BD59-A6C34878D82A}">
                    <a16:rowId xmlns:a16="http://schemas.microsoft.com/office/drawing/2014/main" val="2137875874"/>
                  </a:ext>
                </a:extLst>
              </a:tr>
              <a:tr h="139711">
                <a:tc>
                  <a:txBody>
                    <a:bodyPr/>
                    <a:lstStyle/>
                    <a:p>
                      <a:pPr latinLnBrk="1"/>
                      <a:r>
                        <a:rPr lang="en-US" altLang="ko-KR" sz="1100" dirty="0"/>
                        <a:t>1.2 kbps</a:t>
                      </a:r>
                      <a:endParaRPr lang="ko-KR" altLang="en-US" sz="1100" dirty="0"/>
                    </a:p>
                  </a:txBody>
                  <a:tcPr/>
                </a:tc>
                <a:tc>
                  <a:txBody>
                    <a:bodyPr/>
                    <a:lstStyle/>
                    <a:p>
                      <a:pPr latinLnBrk="1"/>
                      <a:r>
                        <a:rPr lang="en-US" altLang="ko-KR" sz="1100" dirty="0"/>
                        <a:t>7 B</a:t>
                      </a:r>
                      <a:endParaRPr lang="ko-KR" altLang="en-US" sz="1100" dirty="0"/>
                    </a:p>
                  </a:txBody>
                  <a:tcPr/>
                </a:tc>
                <a:tc>
                  <a:txBody>
                    <a:bodyPr/>
                    <a:lstStyle/>
                    <a:p>
                      <a:pPr latinLnBrk="1"/>
                      <a:r>
                        <a:rPr lang="en-US" altLang="ko-KR" sz="1100" dirty="0"/>
                        <a:t>12 B</a:t>
                      </a:r>
                      <a:endParaRPr lang="ko-KR" altLang="en-US" sz="1100" dirty="0"/>
                    </a:p>
                  </a:txBody>
                  <a:tcPr/>
                </a:tc>
                <a:tc>
                  <a:txBody>
                    <a:bodyPr/>
                    <a:lstStyle/>
                    <a:p>
                      <a:pPr latinLnBrk="1"/>
                      <a:r>
                        <a:rPr lang="en-US" altLang="ko-KR" sz="1100" dirty="0"/>
                        <a:t>1.9 kbps</a:t>
                      </a:r>
                      <a:endParaRPr lang="ko-KR" altLang="en-US" sz="1100" dirty="0"/>
                    </a:p>
                  </a:txBody>
                  <a:tcPr/>
                </a:tc>
                <a:extLst>
                  <a:ext uri="{0D108BD9-81ED-4DB2-BD59-A6C34878D82A}">
                    <a16:rowId xmlns:a16="http://schemas.microsoft.com/office/drawing/2014/main" val="2928644814"/>
                  </a:ext>
                </a:extLst>
              </a:tr>
              <a:tr h="139711">
                <a:tc>
                  <a:txBody>
                    <a:bodyPr/>
                    <a:lstStyle/>
                    <a:p>
                      <a:pPr latinLnBrk="1"/>
                      <a:r>
                        <a:rPr lang="en-US" altLang="ko-KR" sz="1100" dirty="0"/>
                        <a:t>2.4 kbps</a:t>
                      </a:r>
                      <a:endParaRPr lang="ko-KR" altLang="en-US" sz="1100" dirty="0"/>
                    </a:p>
                  </a:txBody>
                  <a:tcPr/>
                </a:tc>
                <a:tc>
                  <a:txBody>
                    <a:bodyPr/>
                    <a:lstStyle/>
                    <a:p>
                      <a:pPr latinLnBrk="1"/>
                      <a:r>
                        <a:rPr lang="en-US" altLang="ko-KR" sz="1100" dirty="0"/>
                        <a:t>7 B</a:t>
                      </a:r>
                      <a:endParaRPr lang="ko-KR" altLang="en-US" sz="1100" dirty="0"/>
                    </a:p>
                  </a:txBody>
                  <a:tcPr/>
                </a:tc>
                <a:tc>
                  <a:txBody>
                    <a:bodyPr/>
                    <a:lstStyle/>
                    <a:p>
                      <a:pPr latinLnBrk="1"/>
                      <a:r>
                        <a:rPr lang="en-US" altLang="ko-KR" sz="1100" dirty="0"/>
                        <a:t>24 B</a:t>
                      </a:r>
                      <a:endParaRPr lang="ko-KR" altLang="en-US" sz="1100" dirty="0"/>
                    </a:p>
                  </a:txBody>
                  <a:tcPr/>
                </a:tc>
                <a:tc>
                  <a:txBody>
                    <a:bodyPr/>
                    <a:lstStyle/>
                    <a:p>
                      <a:pPr latinLnBrk="1"/>
                      <a:r>
                        <a:rPr lang="en-US" altLang="ko-KR" sz="1100" dirty="0"/>
                        <a:t>3.1 kbps</a:t>
                      </a:r>
                      <a:endParaRPr lang="ko-KR" altLang="en-US" sz="1100" dirty="0"/>
                    </a:p>
                  </a:txBody>
                  <a:tcPr/>
                </a:tc>
                <a:extLst>
                  <a:ext uri="{0D108BD9-81ED-4DB2-BD59-A6C34878D82A}">
                    <a16:rowId xmlns:a16="http://schemas.microsoft.com/office/drawing/2014/main" val="1989249931"/>
                  </a:ext>
                </a:extLst>
              </a:tr>
            </a:tbl>
          </a:graphicData>
        </a:graphic>
      </p:graphicFrame>
      <p:sp>
        <p:nvSpPr>
          <p:cNvPr id="463" name="Content Placeholder 2">
            <a:extLst>
              <a:ext uri="{FF2B5EF4-FFF2-40B4-BE49-F238E27FC236}">
                <a16:creationId xmlns:a16="http://schemas.microsoft.com/office/drawing/2014/main" id="{30CFDFF3-E39A-97C6-62B4-CC314BEB1ADA}"/>
              </a:ext>
            </a:extLst>
          </p:cNvPr>
          <p:cNvSpPr txBox="1">
            <a:spLocks/>
          </p:cNvSpPr>
          <p:nvPr/>
        </p:nvSpPr>
        <p:spPr>
          <a:xfrm>
            <a:off x="611100" y="1905241"/>
            <a:ext cx="5289671" cy="681657"/>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Voice data is transmitted over SRB/NAS </a:t>
            </a:r>
          </a:p>
          <a:p>
            <a:r>
              <a:rPr lang="en-US" altLang="ko-KR" sz="1400" b="0" dirty="0"/>
              <a:t>ROHC is located in MME</a:t>
            </a:r>
          </a:p>
        </p:txBody>
      </p:sp>
      <p:sp>
        <p:nvSpPr>
          <p:cNvPr id="464" name="Content Placeholder 2">
            <a:extLst>
              <a:ext uri="{FF2B5EF4-FFF2-40B4-BE49-F238E27FC236}">
                <a16:creationId xmlns:a16="http://schemas.microsoft.com/office/drawing/2014/main" id="{09A71E03-BD30-3CC3-A2AE-E90EB1EEADB8}"/>
              </a:ext>
            </a:extLst>
          </p:cNvPr>
          <p:cNvSpPr txBox="1">
            <a:spLocks/>
          </p:cNvSpPr>
          <p:nvPr/>
        </p:nvSpPr>
        <p:spPr>
          <a:xfrm>
            <a:off x="674365" y="3709950"/>
            <a:ext cx="5193073" cy="351616"/>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Protocol overhead total 18B for each voice codec data (</a:t>
            </a:r>
            <a:r>
              <a:rPr lang="en-US" altLang="ko-KR" sz="1400" b="0" dirty="0" err="1"/>
              <a:t>ptime</a:t>
            </a:r>
            <a:r>
              <a:rPr lang="en-US" altLang="ko-KR" sz="1400" b="0" dirty="0"/>
              <a:t>=80ms)</a:t>
            </a:r>
          </a:p>
        </p:txBody>
      </p:sp>
      <p:graphicFrame>
        <p:nvGraphicFramePr>
          <p:cNvPr id="465" name="표 464">
            <a:extLst>
              <a:ext uri="{FF2B5EF4-FFF2-40B4-BE49-F238E27FC236}">
                <a16:creationId xmlns:a16="http://schemas.microsoft.com/office/drawing/2014/main" id="{90033372-7170-E88C-219A-F395666C8805}"/>
              </a:ext>
            </a:extLst>
          </p:cNvPr>
          <p:cNvGraphicFramePr>
            <a:graphicFrameLocks noGrp="1"/>
          </p:cNvGraphicFramePr>
          <p:nvPr>
            <p:extLst>
              <p:ext uri="{D42A27DB-BD31-4B8C-83A1-F6EECF244321}">
                <p14:modId xmlns:p14="http://schemas.microsoft.com/office/powerpoint/2010/main" val="1500972628"/>
              </p:ext>
            </p:extLst>
          </p:nvPr>
        </p:nvGraphicFramePr>
        <p:xfrm>
          <a:off x="4668271" y="4191852"/>
          <a:ext cx="1232500" cy="1706880"/>
        </p:xfrm>
        <a:graphic>
          <a:graphicData uri="http://schemas.openxmlformats.org/drawingml/2006/table">
            <a:tbl>
              <a:tblPr firstRow="1" bandRow="1">
                <a:tableStyleId>{5940675A-B579-460E-94D1-54222C63F5DA}</a:tableStyleId>
              </a:tblPr>
              <a:tblGrid>
                <a:gridCol w="695909">
                  <a:extLst>
                    <a:ext uri="{9D8B030D-6E8A-4147-A177-3AD203B41FA5}">
                      <a16:colId xmlns:a16="http://schemas.microsoft.com/office/drawing/2014/main" val="1173928406"/>
                    </a:ext>
                  </a:extLst>
                </a:gridCol>
                <a:gridCol w="536591">
                  <a:extLst>
                    <a:ext uri="{9D8B030D-6E8A-4147-A177-3AD203B41FA5}">
                      <a16:colId xmlns:a16="http://schemas.microsoft.com/office/drawing/2014/main" val="3830327308"/>
                    </a:ext>
                  </a:extLst>
                </a:gridCol>
              </a:tblGrid>
              <a:tr h="0">
                <a:tc>
                  <a:txBody>
                    <a:bodyPr/>
                    <a:lstStyle/>
                    <a:p>
                      <a:pPr latinLnBrk="1"/>
                      <a:r>
                        <a:rPr lang="en-US" altLang="ko-KR" sz="1000" dirty="0">
                          <a:latin typeface="+mn-ea"/>
                          <a:ea typeface="+mn-ea"/>
                        </a:rPr>
                        <a:t>Voice</a:t>
                      </a:r>
                      <a:endParaRPr lang="ko-KR" altLang="en-US" sz="1000" dirty="0">
                        <a:latin typeface="+mn-ea"/>
                        <a:ea typeface="+mn-ea"/>
                      </a:endParaRPr>
                    </a:p>
                  </a:txBody>
                  <a:tcPr/>
                </a:tc>
                <a:tc>
                  <a:txBody>
                    <a:bodyPr/>
                    <a:lstStyle/>
                    <a:p>
                      <a:pPr latinLnBrk="1"/>
                      <a:endParaRPr lang="ko-KR" altLang="en-US" sz="1000" dirty="0">
                        <a:latin typeface="+mn-ea"/>
                        <a:ea typeface="+mn-ea"/>
                      </a:endParaRPr>
                    </a:p>
                  </a:txBody>
                  <a:tcPr/>
                </a:tc>
                <a:extLst>
                  <a:ext uri="{0D108BD9-81ED-4DB2-BD59-A6C34878D82A}">
                    <a16:rowId xmlns:a16="http://schemas.microsoft.com/office/drawing/2014/main" val="4187915161"/>
                  </a:ext>
                </a:extLst>
              </a:tr>
              <a:tr h="0">
                <a:tc>
                  <a:txBody>
                    <a:bodyPr/>
                    <a:lstStyle/>
                    <a:p>
                      <a:pPr latinLnBrk="1"/>
                      <a:r>
                        <a:rPr lang="en-US" altLang="ko-KR" sz="1000" dirty="0">
                          <a:latin typeface="+mn-ea"/>
                          <a:ea typeface="+mn-ea"/>
                        </a:rPr>
                        <a:t>ROHC</a:t>
                      </a:r>
                      <a:endParaRPr lang="ko-KR" altLang="en-US" sz="1000" dirty="0">
                        <a:latin typeface="+mn-ea"/>
                        <a:ea typeface="+mn-ea"/>
                      </a:endParaRPr>
                    </a:p>
                  </a:txBody>
                  <a:tcPr/>
                </a:tc>
                <a:tc>
                  <a:txBody>
                    <a:bodyPr/>
                    <a:lstStyle/>
                    <a:p>
                      <a:pPr latinLnBrk="1"/>
                      <a:r>
                        <a:rPr lang="en-US" altLang="ko-KR" sz="1000" dirty="0">
                          <a:latin typeface="+mn-ea"/>
                          <a:ea typeface="+mn-ea"/>
                        </a:rPr>
                        <a:t>3B*</a:t>
                      </a:r>
                      <a:endParaRPr lang="ko-KR" altLang="en-US" sz="1000" dirty="0">
                        <a:latin typeface="+mn-ea"/>
                        <a:ea typeface="+mn-ea"/>
                      </a:endParaRPr>
                    </a:p>
                  </a:txBody>
                  <a:tcPr/>
                </a:tc>
                <a:extLst>
                  <a:ext uri="{0D108BD9-81ED-4DB2-BD59-A6C34878D82A}">
                    <a16:rowId xmlns:a16="http://schemas.microsoft.com/office/drawing/2014/main" val="778153058"/>
                  </a:ext>
                </a:extLst>
              </a:tr>
              <a:tr h="0">
                <a:tc>
                  <a:txBody>
                    <a:bodyPr/>
                    <a:lstStyle/>
                    <a:p>
                      <a:pPr latinLnBrk="1"/>
                      <a:r>
                        <a:rPr lang="en-US" altLang="ko-KR" sz="1000" dirty="0">
                          <a:latin typeface="+mn-ea"/>
                          <a:ea typeface="+mn-ea"/>
                        </a:rPr>
                        <a:t>NAS</a:t>
                      </a:r>
                      <a:endParaRPr lang="ko-KR" altLang="en-US" sz="1000" dirty="0">
                        <a:latin typeface="+mn-ea"/>
                        <a:ea typeface="+mn-ea"/>
                      </a:endParaRPr>
                    </a:p>
                  </a:txBody>
                  <a:tcPr/>
                </a:tc>
                <a:tc>
                  <a:txBody>
                    <a:bodyPr/>
                    <a:lstStyle/>
                    <a:p>
                      <a:pPr latinLnBrk="1"/>
                      <a:r>
                        <a:rPr lang="en-US" altLang="ko-KR" sz="1000" dirty="0">
                          <a:latin typeface="+mn-ea"/>
                          <a:ea typeface="+mn-ea"/>
                        </a:rPr>
                        <a:t>7B</a:t>
                      </a:r>
                      <a:endParaRPr lang="ko-KR" altLang="en-US" sz="1000" dirty="0">
                        <a:latin typeface="+mn-ea"/>
                        <a:ea typeface="+mn-ea"/>
                      </a:endParaRPr>
                    </a:p>
                  </a:txBody>
                  <a:tcPr/>
                </a:tc>
                <a:extLst>
                  <a:ext uri="{0D108BD9-81ED-4DB2-BD59-A6C34878D82A}">
                    <a16:rowId xmlns:a16="http://schemas.microsoft.com/office/drawing/2014/main" val="3220609171"/>
                  </a:ext>
                </a:extLst>
              </a:tr>
              <a:tr h="0">
                <a:tc>
                  <a:txBody>
                    <a:bodyPr/>
                    <a:lstStyle/>
                    <a:p>
                      <a:pPr latinLnBrk="1"/>
                      <a:r>
                        <a:rPr lang="en-US" altLang="ko-KR" sz="1000" dirty="0">
                          <a:latin typeface="+mn-ea"/>
                          <a:ea typeface="+mn-ea"/>
                        </a:rPr>
                        <a:t>RRC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3408532448"/>
                  </a:ext>
                </a:extLst>
              </a:tr>
              <a:tr h="0">
                <a:tc>
                  <a:txBody>
                    <a:bodyPr/>
                    <a:lstStyle/>
                    <a:p>
                      <a:pPr latinLnBrk="1"/>
                      <a:r>
                        <a:rPr lang="en-US" altLang="ko-KR" sz="1000" dirty="0">
                          <a:latin typeface="+mn-ea"/>
                          <a:ea typeface="+mn-ea"/>
                        </a:rPr>
                        <a:t>PDCP</a:t>
                      </a:r>
                      <a:endParaRPr lang="ko-KR" altLang="en-US" sz="1000" dirty="0">
                        <a:latin typeface="+mn-ea"/>
                        <a:ea typeface="+mn-ea"/>
                      </a:endParaRPr>
                    </a:p>
                  </a:txBody>
                  <a:tcPr/>
                </a:tc>
                <a:tc>
                  <a:txBody>
                    <a:bodyPr/>
                    <a:lstStyle/>
                    <a:p>
                      <a:pPr latinLnBrk="1"/>
                      <a:r>
                        <a:rPr lang="en-US" altLang="ko-KR" sz="1000" dirty="0">
                          <a:latin typeface="+mn-ea"/>
                          <a:ea typeface="+mn-ea"/>
                        </a:rPr>
                        <a:t>0B</a:t>
                      </a:r>
                      <a:endParaRPr lang="ko-KR" altLang="en-US" sz="1000" dirty="0">
                        <a:latin typeface="+mn-ea"/>
                        <a:ea typeface="+mn-ea"/>
                      </a:endParaRPr>
                    </a:p>
                  </a:txBody>
                  <a:tcPr/>
                </a:tc>
                <a:extLst>
                  <a:ext uri="{0D108BD9-81ED-4DB2-BD59-A6C34878D82A}">
                    <a16:rowId xmlns:a16="http://schemas.microsoft.com/office/drawing/2014/main" val="1344232075"/>
                  </a:ext>
                </a:extLst>
              </a:tr>
              <a:tr h="0">
                <a:tc>
                  <a:txBody>
                    <a:bodyPr/>
                    <a:lstStyle/>
                    <a:p>
                      <a:pPr latinLnBrk="1"/>
                      <a:r>
                        <a:rPr lang="en-US" altLang="ko-KR" sz="1000" dirty="0">
                          <a:latin typeface="+mn-ea"/>
                          <a:ea typeface="+mn-ea"/>
                        </a:rPr>
                        <a:t>RLC (AM)</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2091962976"/>
                  </a:ext>
                </a:extLst>
              </a:tr>
              <a:tr h="0">
                <a:tc>
                  <a:txBody>
                    <a:bodyPr/>
                    <a:lstStyle/>
                    <a:p>
                      <a:pPr latinLnBrk="1"/>
                      <a:r>
                        <a:rPr lang="en-US" altLang="ko-KR" sz="1000" dirty="0">
                          <a:latin typeface="+mn-ea"/>
                          <a:ea typeface="+mn-ea"/>
                        </a:rPr>
                        <a:t>MAC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3215424380"/>
                  </a:ext>
                </a:extLst>
              </a:tr>
            </a:tbl>
          </a:graphicData>
        </a:graphic>
      </p:graphicFrame>
      <p:graphicFrame>
        <p:nvGraphicFramePr>
          <p:cNvPr id="466" name="표 465">
            <a:extLst>
              <a:ext uri="{FF2B5EF4-FFF2-40B4-BE49-F238E27FC236}">
                <a16:creationId xmlns:a16="http://schemas.microsoft.com/office/drawing/2014/main" id="{EE936C8C-B259-582E-002C-ECC44EFC8210}"/>
              </a:ext>
            </a:extLst>
          </p:cNvPr>
          <p:cNvGraphicFramePr>
            <a:graphicFrameLocks noGrp="1"/>
          </p:cNvGraphicFramePr>
          <p:nvPr/>
        </p:nvGraphicFramePr>
        <p:xfrm>
          <a:off x="10482611" y="4741791"/>
          <a:ext cx="1109313" cy="1219200"/>
        </p:xfrm>
        <a:graphic>
          <a:graphicData uri="http://schemas.openxmlformats.org/drawingml/2006/table">
            <a:tbl>
              <a:tblPr firstRow="1" bandRow="1">
                <a:tableStyleId>{5940675A-B579-460E-94D1-54222C63F5DA}</a:tableStyleId>
              </a:tblPr>
              <a:tblGrid>
                <a:gridCol w="712139">
                  <a:extLst>
                    <a:ext uri="{9D8B030D-6E8A-4147-A177-3AD203B41FA5}">
                      <a16:colId xmlns:a16="http://schemas.microsoft.com/office/drawing/2014/main" val="1173928406"/>
                    </a:ext>
                  </a:extLst>
                </a:gridCol>
                <a:gridCol w="397174">
                  <a:extLst>
                    <a:ext uri="{9D8B030D-6E8A-4147-A177-3AD203B41FA5}">
                      <a16:colId xmlns:a16="http://schemas.microsoft.com/office/drawing/2014/main" val="3830327308"/>
                    </a:ext>
                  </a:extLst>
                </a:gridCol>
              </a:tblGrid>
              <a:tr h="0">
                <a:tc>
                  <a:txBody>
                    <a:bodyPr/>
                    <a:lstStyle/>
                    <a:p>
                      <a:pPr latinLnBrk="1"/>
                      <a:r>
                        <a:rPr lang="en-US" altLang="ko-KR" sz="1000" dirty="0">
                          <a:latin typeface="+mn-ea"/>
                          <a:ea typeface="+mn-ea"/>
                        </a:rPr>
                        <a:t>Voice</a:t>
                      </a:r>
                      <a:endParaRPr lang="ko-KR" altLang="en-US" sz="1000" dirty="0">
                        <a:latin typeface="+mn-ea"/>
                        <a:ea typeface="+mn-ea"/>
                      </a:endParaRPr>
                    </a:p>
                  </a:txBody>
                  <a:tcPr/>
                </a:tc>
                <a:tc>
                  <a:txBody>
                    <a:bodyPr/>
                    <a:lstStyle/>
                    <a:p>
                      <a:pPr latinLnBrk="1"/>
                      <a:endParaRPr lang="ko-KR" altLang="en-US" sz="1000" dirty="0">
                        <a:latin typeface="+mn-ea"/>
                        <a:ea typeface="+mn-ea"/>
                      </a:endParaRPr>
                    </a:p>
                  </a:txBody>
                  <a:tcPr/>
                </a:tc>
                <a:extLst>
                  <a:ext uri="{0D108BD9-81ED-4DB2-BD59-A6C34878D82A}">
                    <a16:rowId xmlns:a16="http://schemas.microsoft.com/office/drawing/2014/main" val="4187915161"/>
                  </a:ext>
                </a:extLst>
              </a:tr>
              <a:tr h="0">
                <a:tc>
                  <a:txBody>
                    <a:bodyPr/>
                    <a:lstStyle/>
                    <a:p>
                      <a:pPr latinLnBrk="1"/>
                      <a:r>
                        <a:rPr lang="en-US" altLang="ko-KR" sz="1000" dirty="0">
                          <a:latin typeface="+mn-ea"/>
                          <a:ea typeface="+mn-ea"/>
                        </a:rPr>
                        <a:t>ROHC</a:t>
                      </a:r>
                      <a:endParaRPr lang="ko-KR" altLang="en-US" sz="1000" dirty="0">
                        <a:latin typeface="+mn-ea"/>
                        <a:ea typeface="+mn-ea"/>
                      </a:endParaRPr>
                    </a:p>
                  </a:txBody>
                  <a:tcPr/>
                </a:tc>
                <a:tc>
                  <a:txBody>
                    <a:bodyPr/>
                    <a:lstStyle/>
                    <a:p>
                      <a:pPr latinLnBrk="1"/>
                      <a:r>
                        <a:rPr lang="en-US" altLang="ko-KR" sz="1000" dirty="0">
                          <a:latin typeface="+mn-ea"/>
                          <a:ea typeface="+mn-ea"/>
                        </a:rPr>
                        <a:t>3B*</a:t>
                      </a:r>
                      <a:endParaRPr lang="ko-KR" altLang="en-US" sz="1000" dirty="0">
                        <a:latin typeface="+mn-ea"/>
                        <a:ea typeface="+mn-ea"/>
                      </a:endParaRPr>
                    </a:p>
                  </a:txBody>
                  <a:tcPr/>
                </a:tc>
                <a:extLst>
                  <a:ext uri="{0D108BD9-81ED-4DB2-BD59-A6C34878D82A}">
                    <a16:rowId xmlns:a16="http://schemas.microsoft.com/office/drawing/2014/main" val="778153058"/>
                  </a:ext>
                </a:extLst>
              </a:tr>
              <a:tr h="0">
                <a:tc>
                  <a:txBody>
                    <a:bodyPr/>
                    <a:lstStyle/>
                    <a:p>
                      <a:pPr latinLnBrk="1"/>
                      <a:r>
                        <a:rPr lang="en-US" altLang="ko-KR" sz="1000" dirty="0">
                          <a:latin typeface="+mn-ea"/>
                          <a:ea typeface="+mn-ea"/>
                        </a:rPr>
                        <a:t>PDCP</a:t>
                      </a:r>
                      <a:endParaRPr lang="ko-KR" altLang="en-US" sz="1000" dirty="0">
                        <a:latin typeface="+mn-ea"/>
                        <a:ea typeface="+mn-ea"/>
                      </a:endParaRPr>
                    </a:p>
                  </a:txBody>
                  <a:tcPr/>
                </a:tc>
                <a:tc>
                  <a:txBody>
                    <a:bodyPr/>
                    <a:lstStyle/>
                    <a:p>
                      <a:pPr latinLnBrk="1"/>
                      <a:r>
                        <a:rPr lang="en-US" altLang="ko-KR" sz="1000" dirty="0">
                          <a:latin typeface="+mn-ea"/>
                          <a:ea typeface="+mn-ea"/>
                        </a:rPr>
                        <a:t>1B</a:t>
                      </a:r>
                      <a:endParaRPr lang="ko-KR" altLang="en-US" sz="1000" dirty="0">
                        <a:latin typeface="+mn-ea"/>
                        <a:ea typeface="+mn-ea"/>
                      </a:endParaRPr>
                    </a:p>
                  </a:txBody>
                  <a:tcPr/>
                </a:tc>
                <a:extLst>
                  <a:ext uri="{0D108BD9-81ED-4DB2-BD59-A6C34878D82A}">
                    <a16:rowId xmlns:a16="http://schemas.microsoft.com/office/drawing/2014/main" val="1344232075"/>
                  </a:ext>
                </a:extLst>
              </a:tr>
              <a:tr h="0">
                <a:tc>
                  <a:txBody>
                    <a:bodyPr/>
                    <a:lstStyle/>
                    <a:p>
                      <a:pPr latinLnBrk="1"/>
                      <a:r>
                        <a:rPr lang="en-US" altLang="ko-KR" sz="1000" dirty="0">
                          <a:latin typeface="+mn-ea"/>
                          <a:ea typeface="+mn-ea"/>
                        </a:rPr>
                        <a:t>RLC (UM)</a:t>
                      </a:r>
                      <a:endParaRPr lang="ko-KR" altLang="en-US" sz="1000" dirty="0">
                        <a:latin typeface="+mn-ea"/>
                        <a:ea typeface="+mn-ea"/>
                      </a:endParaRPr>
                    </a:p>
                  </a:txBody>
                  <a:tcPr/>
                </a:tc>
                <a:tc>
                  <a:txBody>
                    <a:bodyPr/>
                    <a:lstStyle/>
                    <a:p>
                      <a:pPr latinLnBrk="1"/>
                      <a:r>
                        <a:rPr lang="en-US" altLang="ko-KR" sz="1000" dirty="0">
                          <a:latin typeface="+mn-ea"/>
                          <a:ea typeface="+mn-ea"/>
                        </a:rPr>
                        <a:t>1B</a:t>
                      </a:r>
                      <a:endParaRPr lang="ko-KR" altLang="en-US" sz="1000" dirty="0">
                        <a:latin typeface="+mn-ea"/>
                        <a:ea typeface="+mn-ea"/>
                      </a:endParaRPr>
                    </a:p>
                  </a:txBody>
                  <a:tcPr/>
                </a:tc>
                <a:extLst>
                  <a:ext uri="{0D108BD9-81ED-4DB2-BD59-A6C34878D82A}">
                    <a16:rowId xmlns:a16="http://schemas.microsoft.com/office/drawing/2014/main" val="2091962976"/>
                  </a:ext>
                </a:extLst>
              </a:tr>
              <a:tr h="0">
                <a:tc>
                  <a:txBody>
                    <a:bodyPr/>
                    <a:lstStyle/>
                    <a:p>
                      <a:pPr latinLnBrk="1"/>
                      <a:r>
                        <a:rPr lang="en-US" altLang="ko-KR" sz="1000" dirty="0">
                          <a:latin typeface="+mn-ea"/>
                          <a:ea typeface="+mn-ea"/>
                        </a:rPr>
                        <a:t>MAC</a:t>
                      </a:r>
                      <a:endParaRPr lang="ko-KR" altLang="en-US" sz="1000" dirty="0">
                        <a:latin typeface="+mn-ea"/>
                        <a:ea typeface="+mn-ea"/>
                      </a:endParaRPr>
                    </a:p>
                  </a:txBody>
                  <a:tcPr/>
                </a:tc>
                <a:tc>
                  <a:txBody>
                    <a:bodyPr/>
                    <a:lstStyle/>
                    <a:p>
                      <a:pPr latinLnBrk="1"/>
                      <a:r>
                        <a:rPr lang="en-US" altLang="ko-KR" sz="1000" dirty="0">
                          <a:latin typeface="+mn-ea"/>
                          <a:ea typeface="+mn-ea"/>
                        </a:rPr>
                        <a:t>2B</a:t>
                      </a:r>
                      <a:endParaRPr lang="ko-KR" altLang="en-US" sz="1000" dirty="0">
                        <a:latin typeface="+mn-ea"/>
                        <a:ea typeface="+mn-ea"/>
                      </a:endParaRPr>
                    </a:p>
                  </a:txBody>
                  <a:tcPr/>
                </a:tc>
                <a:extLst>
                  <a:ext uri="{0D108BD9-81ED-4DB2-BD59-A6C34878D82A}">
                    <a16:rowId xmlns:a16="http://schemas.microsoft.com/office/drawing/2014/main" val="3215424380"/>
                  </a:ext>
                </a:extLst>
              </a:tr>
            </a:tbl>
          </a:graphicData>
        </a:graphic>
      </p:graphicFrame>
      <p:sp>
        <p:nvSpPr>
          <p:cNvPr id="467" name="TextBox 466">
            <a:extLst>
              <a:ext uri="{FF2B5EF4-FFF2-40B4-BE49-F238E27FC236}">
                <a16:creationId xmlns:a16="http://schemas.microsoft.com/office/drawing/2014/main" id="{8975EAD9-47F4-A182-991B-CA6EE80A81AC}"/>
              </a:ext>
            </a:extLst>
          </p:cNvPr>
          <p:cNvSpPr txBox="1"/>
          <p:nvPr/>
        </p:nvSpPr>
        <p:spPr>
          <a:xfrm>
            <a:off x="657308" y="5990904"/>
            <a:ext cx="5365121" cy="253916"/>
          </a:xfrm>
          <a:prstGeom prst="rect">
            <a:avLst/>
          </a:prstGeom>
          <a:noFill/>
        </p:spPr>
        <p:txBody>
          <a:bodyPr wrap="square" rtlCol="0">
            <a:spAutoFit/>
          </a:bodyPr>
          <a:lstStyle/>
          <a:p>
            <a:r>
              <a:rPr lang="en-US" altLang="ko-KR" sz="1050" dirty="0"/>
              <a:t>* ROHC: IR state in ROHC, uncompressed RTP/UDP/IP Header to be transferred</a:t>
            </a:r>
          </a:p>
        </p:txBody>
      </p:sp>
      <p:sp>
        <p:nvSpPr>
          <p:cNvPr id="468" name="TextBox 467">
            <a:extLst>
              <a:ext uri="{FF2B5EF4-FFF2-40B4-BE49-F238E27FC236}">
                <a16:creationId xmlns:a16="http://schemas.microsoft.com/office/drawing/2014/main" id="{41B46873-4FEB-AA94-668F-1ADE089ABEA5}"/>
              </a:ext>
            </a:extLst>
          </p:cNvPr>
          <p:cNvSpPr txBox="1"/>
          <p:nvPr/>
        </p:nvSpPr>
        <p:spPr>
          <a:xfrm>
            <a:off x="6447594" y="6022864"/>
            <a:ext cx="5144330" cy="253916"/>
          </a:xfrm>
          <a:prstGeom prst="rect">
            <a:avLst/>
          </a:prstGeom>
          <a:noFill/>
        </p:spPr>
        <p:txBody>
          <a:bodyPr wrap="square" rtlCol="0">
            <a:spAutoFit/>
          </a:bodyPr>
          <a:lstStyle/>
          <a:p>
            <a:r>
              <a:rPr lang="en-US" altLang="ko-KR" sz="1050" dirty="0"/>
              <a:t>* ROHC: IR state in ROHC, uncompressed RTP/UDP/IP Header to be transferred</a:t>
            </a:r>
          </a:p>
        </p:txBody>
      </p:sp>
      <p:sp>
        <p:nvSpPr>
          <p:cNvPr id="469" name="Content Placeholder 2">
            <a:extLst>
              <a:ext uri="{FF2B5EF4-FFF2-40B4-BE49-F238E27FC236}">
                <a16:creationId xmlns:a16="http://schemas.microsoft.com/office/drawing/2014/main" id="{BA00F06E-0326-0CC3-0B0C-C9500CB9AACD}"/>
              </a:ext>
            </a:extLst>
          </p:cNvPr>
          <p:cNvSpPr txBox="1">
            <a:spLocks/>
          </p:cNvSpPr>
          <p:nvPr/>
        </p:nvSpPr>
        <p:spPr>
          <a:xfrm>
            <a:off x="6366731" y="1971690"/>
            <a:ext cx="5289671" cy="681657"/>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Voice data is transmitted over DRB/UP </a:t>
            </a:r>
          </a:p>
          <a:p>
            <a:r>
              <a:rPr lang="en-US" altLang="ko-KR" sz="1400" b="0" dirty="0"/>
              <a:t>ROHC is located in </a:t>
            </a:r>
            <a:r>
              <a:rPr lang="en-US" altLang="ko-KR" sz="1400" b="0" dirty="0" err="1"/>
              <a:t>eNB</a:t>
            </a:r>
            <a:endParaRPr lang="en-US" altLang="ko-KR" sz="1400" b="0" dirty="0"/>
          </a:p>
        </p:txBody>
      </p:sp>
      <p:sp>
        <p:nvSpPr>
          <p:cNvPr id="470" name="Content Placeholder 2">
            <a:extLst>
              <a:ext uri="{FF2B5EF4-FFF2-40B4-BE49-F238E27FC236}">
                <a16:creationId xmlns:a16="http://schemas.microsoft.com/office/drawing/2014/main" id="{FF47ED43-B0FE-BC9E-5AA3-E08F1633D8BA}"/>
              </a:ext>
            </a:extLst>
          </p:cNvPr>
          <p:cNvSpPr txBox="1">
            <a:spLocks/>
          </p:cNvSpPr>
          <p:nvPr/>
        </p:nvSpPr>
        <p:spPr>
          <a:xfrm>
            <a:off x="6415028" y="4280813"/>
            <a:ext cx="5193073" cy="347376"/>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400" b="0" dirty="0"/>
              <a:t>Protocol overhead total 7B for each voice codec data (</a:t>
            </a:r>
            <a:r>
              <a:rPr lang="en-US" altLang="ko-KR" sz="1400" b="0" dirty="0" err="1"/>
              <a:t>ptime</a:t>
            </a:r>
            <a:r>
              <a:rPr lang="en-US" altLang="ko-KR" sz="1400" b="0" dirty="0"/>
              <a:t>=80ms)</a:t>
            </a:r>
          </a:p>
        </p:txBody>
      </p:sp>
      <p:sp>
        <p:nvSpPr>
          <p:cNvPr id="472" name="원통형 471">
            <a:extLst>
              <a:ext uri="{FF2B5EF4-FFF2-40B4-BE49-F238E27FC236}">
                <a16:creationId xmlns:a16="http://schemas.microsoft.com/office/drawing/2014/main" id="{2593FAB2-52C7-79CC-1CC6-F683601B2778}"/>
              </a:ext>
            </a:extLst>
          </p:cNvPr>
          <p:cNvSpPr/>
          <p:nvPr/>
        </p:nvSpPr>
        <p:spPr>
          <a:xfrm rot="5400000">
            <a:off x="1464253" y="2720078"/>
            <a:ext cx="85497" cy="1014655"/>
          </a:xfrm>
          <a:prstGeom prst="can">
            <a:avLst/>
          </a:prstGeom>
          <a:solidFill>
            <a:schemeClr val="accent6">
              <a:lumMod val="60000"/>
              <a:lumOff val="40000"/>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81" name="그룹 480">
            <a:extLst>
              <a:ext uri="{FF2B5EF4-FFF2-40B4-BE49-F238E27FC236}">
                <a16:creationId xmlns:a16="http://schemas.microsoft.com/office/drawing/2014/main" id="{D9D69C4D-A935-FC68-7BB4-E2F05E0B106D}"/>
              </a:ext>
            </a:extLst>
          </p:cNvPr>
          <p:cNvGrpSpPr/>
          <p:nvPr/>
        </p:nvGrpSpPr>
        <p:grpSpPr>
          <a:xfrm>
            <a:off x="6609257" y="2703500"/>
            <a:ext cx="4841689" cy="833881"/>
            <a:chOff x="6609257" y="2645209"/>
            <a:chExt cx="4841689" cy="833881"/>
          </a:xfrm>
        </p:grpSpPr>
        <p:grpSp>
          <p:nvGrpSpPr>
            <p:cNvPr id="388" name="Group 23">
              <a:extLst>
                <a:ext uri="{FF2B5EF4-FFF2-40B4-BE49-F238E27FC236}">
                  <a16:creationId xmlns:a16="http://schemas.microsoft.com/office/drawing/2014/main" id="{570FE75A-B03D-9EB2-F205-530D4519F1DB}"/>
                </a:ext>
              </a:extLst>
            </p:cNvPr>
            <p:cNvGrpSpPr/>
            <p:nvPr/>
          </p:nvGrpSpPr>
          <p:grpSpPr>
            <a:xfrm>
              <a:off x="6690083" y="2712745"/>
              <a:ext cx="228768" cy="424735"/>
              <a:chOff x="3781722" y="2594317"/>
              <a:chExt cx="700617" cy="991307"/>
            </a:xfrm>
          </p:grpSpPr>
          <p:sp>
            <p:nvSpPr>
              <p:cNvPr id="444" name="Freeform 5">
                <a:extLst>
                  <a:ext uri="{FF2B5EF4-FFF2-40B4-BE49-F238E27FC236}">
                    <a16:creationId xmlns:a16="http://schemas.microsoft.com/office/drawing/2014/main" id="{20629CA9-1F68-9077-C5E5-F39A73664E34}"/>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45" name="Freeform 6">
                <a:extLst>
                  <a:ext uri="{FF2B5EF4-FFF2-40B4-BE49-F238E27FC236}">
                    <a16:creationId xmlns:a16="http://schemas.microsoft.com/office/drawing/2014/main" id="{5CAF7609-ED15-A488-2C82-4427EBCCFD61}"/>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46" name="Freeform 7">
                <a:extLst>
                  <a:ext uri="{FF2B5EF4-FFF2-40B4-BE49-F238E27FC236}">
                    <a16:creationId xmlns:a16="http://schemas.microsoft.com/office/drawing/2014/main" id="{E3C3D7A3-F555-79AD-B66B-B6C89FBB3E96}"/>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47" name="Freeform 8">
                <a:extLst>
                  <a:ext uri="{FF2B5EF4-FFF2-40B4-BE49-F238E27FC236}">
                    <a16:creationId xmlns:a16="http://schemas.microsoft.com/office/drawing/2014/main" id="{9ACF973A-A1D5-B23F-1F40-E2541247B58A}"/>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48" name="Freeform 9">
                <a:extLst>
                  <a:ext uri="{FF2B5EF4-FFF2-40B4-BE49-F238E27FC236}">
                    <a16:creationId xmlns:a16="http://schemas.microsoft.com/office/drawing/2014/main" id="{16645C28-339A-74D4-A8FA-C044F1D17260}"/>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49" name="Freeform 10">
                <a:extLst>
                  <a:ext uri="{FF2B5EF4-FFF2-40B4-BE49-F238E27FC236}">
                    <a16:creationId xmlns:a16="http://schemas.microsoft.com/office/drawing/2014/main" id="{606AB580-969D-8975-08FF-C2E6B92C11A2}"/>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50" name="Oval 11">
                <a:extLst>
                  <a:ext uri="{FF2B5EF4-FFF2-40B4-BE49-F238E27FC236}">
                    <a16:creationId xmlns:a16="http://schemas.microsoft.com/office/drawing/2014/main" id="{012BB89F-E9D6-AC6D-CEDF-0889B70F79F5}"/>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51" name="Oval 12">
                <a:extLst>
                  <a:ext uri="{FF2B5EF4-FFF2-40B4-BE49-F238E27FC236}">
                    <a16:creationId xmlns:a16="http://schemas.microsoft.com/office/drawing/2014/main" id="{C35ABA5B-0FE6-115B-61C2-D09916CB30BA}"/>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52" name="Freeform 13">
                <a:extLst>
                  <a:ext uri="{FF2B5EF4-FFF2-40B4-BE49-F238E27FC236}">
                    <a16:creationId xmlns:a16="http://schemas.microsoft.com/office/drawing/2014/main" id="{0C61E0F4-05E1-578A-99DC-352F820BA05E}"/>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53" name="Freeform 14">
                <a:extLst>
                  <a:ext uri="{FF2B5EF4-FFF2-40B4-BE49-F238E27FC236}">
                    <a16:creationId xmlns:a16="http://schemas.microsoft.com/office/drawing/2014/main" id="{86167A53-C0CB-1A90-1245-A1D715316D19}"/>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54" name="Freeform 15">
                <a:extLst>
                  <a:ext uri="{FF2B5EF4-FFF2-40B4-BE49-F238E27FC236}">
                    <a16:creationId xmlns:a16="http://schemas.microsoft.com/office/drawing/2014/main" id="{FF20F45C-BB6F-7BBB-19AE-FBB0F4802C1E}"/>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55" name="Freeform 16">
                <a:extLst>
                  <a:ext uri="{FF2B5EF4-FFF2-40B4-BE49-F238E27FC236}">
                    <a16:creationId xmlns:a16="http://schemas.microsoft.com/office/drawing/2014/main" id="{870BB052-5747-6081-542D-868951FF5F24}"/>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56" name="Freeform 17">
                <a:extLst>
                  <a:ext uri="{FF2B5EF4-FFF2-40B4-BE49-F238E27FC236}">
                    <a16:creationId xmlns:a16="http://schemas.microsoft.com/office/drawing/2014/main" id="{7199C979-78D8-59C0-9E57-D7CA5AC7001B}"/>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57" name="Freeform 18">
                <a:extLst>
                  <a:ext uri="{FF2B5EF4-FFF2-40B4-BE49-F238E27FC236}">
                    <a16:creationId xmlns:a16="http://schemas.microsoft.com/office/drawing/2014/main" id="{F51C9FF6-0D38-BF58-4C7B-0DECFF5499D3}"/>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389" name="그룹 187">
              <a:extLst>
                <a:ext uri="{FF2B5EF4-FFF2-40B4-BE49-F238E27FC236}">
                  <a16:creationId xmlns:a16="http://schemas.microsoft.com/office/drawing/2014/main" id="{91F1917B-E2A5-4312-B9CB-C1826B579050}"/>
                </a:ext>
              </a:extLst>
            </p:cNvPr>
            <p:cNvGrpSpPr/>
            <p:nvPr/>
          </p:nvGrpSpPr>
          <p:grpSpPr>
            <a:xfrm>
              <a:off x="7945761" y="2688066"/>
              <a:ext cx="361951" cy="373510"/>
              <a:chOff x="3134362" y="3868078"/>
              <a:chExt cx="521897" cy="591878"/>
            </a:xfrm>
          </p:grpSpPr>
          <p:sp>
            <p:nvSpPr>
              <p:cNvPr id="438" name="타원 189">
                <a:extLst>
                  <a:ext uri="{FF2B5EF4-FFF2-40B4-BE49-F238E27FC236}">
                    <a16:creationId xmlns:a16="http://schemas.microsoft.com/office/drawing/2014/main" id="{E57A6464-76D7-8A80-A2D8-A99626B0CE30}"/>
                  </a:ext>
                </a:extLst>
              </p:cNvPr>
              <p:cNvSpPr/>
              <p:nvPr/>
            </p:nvSpPr>
            <p:spPr>
              <a:xfrm>
                <a:off x="3306507" y="3868078"/>
                <a:ext cx="192584" cy="167059"/>
              </a:xfrm>
              <a:prstGeom prst="ellipse">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439" name="사다리꼴 190">
                <a:extLst>
                  <a:ext uri="{FF2B5EF4-FFF2-40B4-BE49-F238E27FC236}">
                    <a16:creationId xmlns:a16="http://schemas.microsoft.com/office/drawing/2014/main" id="{D3E5E7C7-D873-14AD-DABA-F110482E6B3D}"/>
                  </a:ext>
                </a:extLst>
              </p:cNvPr>
              <p:cNvSpPr/>
              <p:nvPr/>
            </p:nvSpPr>
            <p:spPr>
              <a:xfrm>
                <a:off x="3274531" y="4093417"/>
                <a:ext cx="256536" cy="366539"/>
              </a:xfrm>
              <a:prstGeom prst="trapezoid">
                <a:avLst>
                  <a:gd name="adj" fmla="val 35148"/>
                </a:avLst>
              </a:prstGeom>
              <a:noFill/>
              <a:ln w="127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ko-KR" altLang="en-US" sz="2000"/>
              </a:p>
            </p:txBody>
          </p:sp>
          <p:sp>
            <p:nvSpPr>
              <p:cNvPr id="440" name="원호 191">
                <a:extLst>
                  <a:ext uri="{FF2B5EF4-FFF2-40B4-BE49-F238E27FC236}">
                    <a16:creationId xmlns:a16="http://schemas.microsoft.com/office/drawing/2014/main" id="{78CEDF59-91B2-B64F-2790-2B692C055D22}"/>
                  </a:ext>
                </a:extLst>
              </p:cNvPr>
              <p:cNvSpPr/>
              <p:nvPr/>
            </p:nvSpPr>
            <p:spPr>
              <a:xfrm>
                <a:off x="348937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41" name="원호 192">
                <a:extLst>
                  <a:ext uri="{FF2B5EF4-FFF2-40B4-BE49-F238E27FC236}">
                    <a16:creationId xmlns:a16="http://schemas.microsoft.com/office/drawing/2014/main" id="{9D863F7C-967D-D9FC-86AD-3267D385B7F5}"/>
                  </a:ext>
                </a:extLst>
              </p:cNvPr>
              <p:cNvSpPr/>
              <p:nvPr/>
            </p:nvSpPr>
            <p:spPr>
              <a:xfrm>
                <a:off x="3562813" y="3879599"/>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42" name="원호 193">
                <a:extLst>
                  <a:ext uri="{FF2B5EF4-FFF2-40B4-BE49-F238E27FC236}">
                    <a16:creationId xmlns:a16="http://schemas.microsoft.com/office/drawing/2014/main" id="{65280C9E-D11D-ADE5-1A90-A0B46845BEE8}"/>
                  </a:ext>
                </a:extLst>
              </p:cNvPr>
              <p:cNvSpPr/>
              <p:nvPr/>
            </p:nvSpPr>
            <p:spPr>
              <a:xfrm flipH="1">
                <a:off x="313436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43" name="원호 194">
                <a:extLst>
                  <a:ext uri="{FF2B5EF4-FFF2-40B4-BE49-F238E27FC236}">
                    <a16:creationId xmlns:a16="http://schemas.microsoft.com/office/drawing/2014/main" id="{71941EF9-9E87-3FB5-162F-6CBA1DB6CB0B}"/>
                  </a:ext>
                </a:extLst>
              </p:cNvPr>
              <p:cNvSpPr/>
              <p:nvPr/>
            </p:nvSpPr>
            <p:spPr>
              <a:xfrm flipH="1">
                <a:off x="3207802" y="3872478"/>
                <a:ext cx="93446" cy="144016"/>
              </a:xfrm>
              <a:prstGeom prst="arc">
                <a:avLst>
                  <a:gd name="adj1" fmla="val 16200000"/>
                  <a:gd name="adj2" fmla="val 5266600"/>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grpSp>
          <p:nvGrpSpPr>
            <p:cNvPr id="390" name="그룹 389">
              <a:extLst>
                <a:ext uri="{FF2B5EF4-FFF2-40B4-BE49-F238E27FC236}">
                  <a16:creationId xmlns:a16="http://schemas.microsoft.com/office/drawing/2014/main" id="{9F92C1DE-4873-06EC-14F1-99FA619BC54A}"/>
                </a:ext>
              </a:extLst>
            </p:cNvPr>
            <p:cNvGrpSpPr/>
            <p:nvPr/>
          </p:nvGrpSpPr>
          <p:grpSpPr>
            <a:xfrm>
              <a:off x="7801807" y="2879415"/>
              <a:ext cx="203240" cy="172356"/>
              <a:chOff x="4001525" y="4921514"/>
              <a:chExt cx="612714" cy="633158"/>
            </a:xfrm>
          </p:grpSpPr>
          <p:sp>
            <p:nvSpPr>
              <p:cNvPr id="434" name="이등변 삼각형 433">
                <a:extLst>
                  <a:ext uri="{FF2B5EF4-FFF2-40B4-BE49-F238E27FC236}">
                    <a16:creationId xmlns:a16="http://schemas.microsoft.com/office/drawing/2014/main" id="{C09ED3F1-5C55-5D59-DC16-1EBB8625C33A}"/>
                  </a:ext>
                </a:extLst>
              </p:cNvPr>
              <p:cNvSpPr/>
              <p:nvPr/>
            </p:nvSpPr>
            <p:spPr>
              <a:xfrm>
                <a:off x="4260850" y="5290427"/>
                <a:ext cx="353389" cy="26424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5" name="현 434">
                <a:extLst>
                  <a:ext uri="{FF2B5EF4-FFF2-40B4-BE49-F238E27FC236}">
                    <a16:creationId xmlns:a16="http://schemas.microsoft.com/office/drawing/2014/main" id="{6CE9D14F-AFC2-096C-A1D9-81708D0BA5C2}"/>
                  </a:ext>
                </a:extLst>
              </p:cNvPr>
              <p:cNvSpPr/>
              <p:nvPr/>
            </p:nvSpPr>
            <p:spPr>
              <a:xfrm rot="13701066">
                <a:off x="4013348" y="4928726"/>
                <a:ext cx="554273" cy="539849"/>
              </a:xfrm>
              <a:prstGeom prst="chord">
                <a:avLst>
                  <a:gd name="adj1" fmla="val 5426565"/>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6" name="모서리가 둥근 직사각형 181">
                <a:extLst>
                  <a:ext uri="{FF2B5EF4-FFF2-40B4-BE49-F238E27FC236}">
                    <a16:creationId xmlns:a16="http://schemas.microsoft.com/office/drawing/2014/main" id="{0706409F-C970-7F06-420E-0B3880367297}"/>
                  </a:ext>
                </a:extLst>
              </p:cNvPr>
              <p:cNvSpPr/>
              <p:nvPr/>
            </p:nvSpPr>
            <p:spPr>
              <a:xfrm rot="19095659">
                <a:off x="4001525" y="5158821"/>
                <a:ext cx="547742"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7" name="모서리가 둥근 직사각형 182">
                <a:extLst>
                  <a:ext uri="{FF2B5EF4-FFF2-40B4-BE49-F238E27FC236}">
                    <a16:creationId xmlns:a16="http://schemas.microsoft.com/office/drawing/2014/main" id="{EF41BABD-C7B7-C63A-93D1-38D9E2345DF8}"/>
                  </a:ext>
                </a:extLst>
              </p:cNvPr>
              <p:cNvSpPr/>
              <p:nvPr/>
            </p:nvSpPr>
            <p:spPr>
              <a:xfrm rot="3040982">
                <a:off x="4101147" y="5057084"/>
                <a:ext cx="199616" cy="811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391" name="그룹 390">
              <a:extLst>
                <a:ext uri="{FF2B5EF4-FFF2-40B4-BE49-F238E27FC236}">
                  <a16:creationId xmlns:a16="http://schemas.microsoft.com/office/drawing/2014/main" id="{2E0FB4D3-D718-FF6A-8D8F-881F1453757F}"/>
                </a:ext>
              </a:extLst>
            </p:cNvPr>
            <p:cNvGrpSpPr/>
            <p:nvPr/>
          </p:nvGrpSpPr>
          <p:grpSpPr>
            <a:xfrm>
              <a:off x="7201554" y="2687892"/>
              <a:ext cx="420403" cy="381975"/>
              <a:chOff x="5319441" y="5018576"/>
              <a:chExt cx="516583" cy="552280"/>
            </a:xfrm>
          </p:grpSpPr>
          <p:sp>
            <p:nvSpPr>
              <p:cNvPr id="421" name="직사각형 420">
                <a:extLst>
                  <a:ext uri="{FF2B5EF4-FFF2-40B4-BE49-F238E27FC236}">
                    <a16:creationId xmlns:a16="http://schemas.microsoft.com/office/drawing/2014/main" id="{3C5C26AF-7700-3B24-07D1-350F536F0C50}"/>
                  </a:ext>
                </a:extLst>
              </p:cNvPr>
              <p:cNvSpPr/>
              <p:nvPr/>
            </p:nvSpPr>
            <p:spPr>
              <a:xfrm rot="2766727">
                <a:off x="5603543" y="5140671"/>
                <a:ext cx="84069" cy="30030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2" name="직사각형 421">
                <a:extLst>
                  <a:ext uri="{FF2B5EF4-FFF2-40B4-BE49-F238E27FC236}">
                    <a16:creationId xmlns:a16="http://schemas.microsoft.com/office/drawing/2014/main" id="{E207B915-EE3D-2D90-6895-013809779761}"/>
                  </a:ext>
                </a:extLst>
              </p:cNvPr>
              <p:cNvSpPr/>
              <p:nvPr/>
            </p:nvSpPr>
            <p:spPr>
              <a:xfrm rot="2766727">
                <a:off x="5368450" y="5221849"/>
                <a:ext cx="552280" cy="1457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3" name="직사각형 422">
                <a:extLst>
                  <a:ext uri="{FF2B5EF4-FFF2-40B4-BE49-F238E27FC236}">
                    <a16:creationId xmlns:a16="http://schemas.microsoft.com/office/drawing/2014/main" id="{979938DF-6C6F-AD32-5CDB-FCEA17670B56}"/>
                  </a:ext>
                </a:extLst>
              </p:cNvPr>
              <p:cNvSpPr/>
              <p:nvPr/>
            </p:nvSpPr>
            <p:spPr>
              <a:xfrm rot="2766727">
                <a:off x="5491198" y="5112026"/>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4" name="직사각형 423">
                <a:extLst>
                  <a:ext uri="{FF2B5EF4-FFF2-40B4-BE49-F238E27FC236}">
                    <a16:creationId xmlns:a16="http://schemas.microsoft.com/office/drawing/2014/main" id="{597C4075-9D60-71ED-F0DD-8A02A5177AF7}"/>
                  </a:ext>
                </a:extLst>
              </p:cNvPr>
              <p:cNvSpPr/>
              <p:nvPr/>
            </p:nvSpPr>
            <p:spPr>
              <a:xfrm rot="2766727">
                <a:off x="5720969" y="5334851"/>
                <a:ext cx="84069" cy="145734"/>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5" name="직사각형 424">
                <a:extLst>
                  <a:ext uri="{FF2B5EF4-FFF2-40B4-BE49-F238E27FC236}">
                    <a16:creationId xmlns:a16="http://schemas.microsoft.com/office/drawing/2014/main" id="{E7DC8972-0358-8F71-12B2-F0DF88533372}"/>
                  </a:ext>
                </a:extLst>
              </p:cNvPr>
              <p:cNvSpPr/>
              <p:nvPr/>
            </p:nvSpPr>
            <p:spPr>
              <a:xfrm rot="2766727">
                <a:off x="5515783" y="5337985"/>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6" name="직사각형 425">
                <a:extLst>
                  <a:ext uri="{FF2B5EF4-FFF2-40B4-BE49-F238E27FC236}">
                    <a16:creationId xmlns:a16="http://schemas.microsoft.com/office/drawing/2014/main" id="{A3685499-6379-6EE5-2AFA-BF1A9CE72697}"/>
                  </a:ext>
                </a:extLst>
              </p:cNvPr>
              <p:cNvSpPr/>
              <p:nvPr/>
            </p:nvSpPr>
            <p:spPr>
              <a:xfrm rot="2766727">
                <a:off x="5685720" y="5174520"/>
                <a:ext cx="84069" cy="79796"/>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7" name="현 426">
                <a:extLst>
                  <a:ext uri="{FF2B5EF4-FFF2-40B4-BE49-F238E27FC236}">
                    <a16:creationId xmlns:a16="http://schemas.microsoft.com/office/drawing/2014/main" id="{8D0CBF54-B1A7-A770-EDA9-183F39864521}"/>
                  </a:ext>
                </a:extLst>
              </p:cNvPr>
              <p:cNvSpPr/>
              <p:nvPr/>
            </p:nvSpPr>
            <p:spPr>
              <a:xfrm rot="7881697">
                <a:off x="5443623" y="5329081"/>
                <a:ext cx="123253" cy="182020"/>
              </a:xfrm>
              <a:prstGeom prst="chord">
                <a:avLst>
                  <a:gd name="adj1" fmla="val 5426565"/>
                  <a:gd name="adj2" fmla="val 1620000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28" name="그룹 427">
                <a:extLst>
                  <a:ext uri="{FF2B5EF4-FFF2-40B4-BE49-F238E27FC236}">
                    <a16:creationId xmlns:a16="http://schemas.microsoft.com/office/drawing/2014/main" id="{B6E5070A-C71B-3B88-3F96-67B5BE9C4AD0}"/>
                  </a:ext>
                </a:extLst>
              </p:cNvPr>
              <p:cNvGrpSpPr/>
              <p:nvPr/>
            </p:nvGrpSpPr>
            <p:grpSpPr>
              <a:xfrm>
                <a:off x="5319441" y="5323854"/>
                <a:ext cx="320538" cy="227774"/>
                <a:chOff x="5243241" y="5416987"/>
                <a:chExt cx="320538" cy="227774"/>
              </a:xfrm>
            </p:grpSpPr>
            <p:sp>
              <p:nvSpPr>
                <p:cNvPr id="432" name="원호 192">
                  <a:extLst>
                    <a:ext uri="{FF2B5EF4-FFF2-40B4-BE49-F238E27FC236}">
                      <a16:creationId xmlns:a16="http://schemas.microsoft.com/office/drawing/2014/main" id="{A0E4FA46-1B7B-2D97-F4CE-6F5DF44B57F0}"/>
                    </a:ext>
                  </a:extLst>
                </p:cNvPr>
                <p:cNvSpPr/>
                <p:nvPr/>
              </p:nvSpPr>
              <p:spPr>
                <a:xfrm rot="8011661">
                  <a:off x="5324548" y="5370605"/>
                  <a:ext cx="192849" cy="285613"/>
                </a:xfrm>
                <a:prstGeom prst="arc">
                  <a:avLst>
                    <a:gd name="adj1" fmla="val 19023645"/>
                    <a:gd name="adj2" fmla="val 2473917"/>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sp>
              <p:nvSpPr>
                <p:cNvPr id="433" name="원호 192">
                  <a:extLst>
                    <a:ext uri="{FF2B5EF4-FFF2-40B4-BE49-F238E27FC236}">
                      <a16:creationId xmlns:a16="http://schemas.microsoft.com/office/drawing/2014/main" id="{CE665530-F931-B7A4-91BA-14897D2D29C3}"/>
                    </a:ext>
                  </a:extLst>
                </p:cNvPr>
                <p:cNvSpPr/>
                <p:nvPr/>
              </p:nvSpPr>
              <p:spPr>
                <a:xfrm rot="8011661">
                  <a:off x="5289623" y="5405530"/>
                  <a:ext cx="192849" cy="285613"/>
                </a:xfrm>
                <a:prstGeom prst="arc">
                  <a:avLst>
                    <a:gd name="adj1" fmla="val 18410701"/>
                    <a:gd name="adj2" fmla="val 3170543"/>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wrap="none" rtlCol="0" anchor="ctr"/>
                <a:lstStyle/>
                <a:p>
                  <a:pPr algn="ctr"/>
                  <a:endParaRPr lang="ko-KR" altLang="en-US" sz="2000"/>
                </a:p>
              </p:txBody>
            </p:sp>
          </p:grpSp>
          <p:cxnSp>
            <p:nvCxnSpPr>
              <p:cNvPr id="429" name="직선 연결선 428">
                <a:extLst>
                  <a:ext uri="{FF2B5EF4-FFF2-40B4-BE49-F238E27FC236}">
                    <a16:creationId xmlns:a16="http://schemas.microsoft.com/office/drawing/2014/main" id="{B556172A-3546-FB2B-F953-35C16AD656C6}"/>
                  </a:ext>
                </a:extLst>
              </p:cNvPr>
              <p:cNvCxnSpPr>
                <a:stCxn id="422" idx="1"/>
                <a:endCxn id="422" idx="3"/>
              </p:cNvCxnSpPr>
              <p:nvPr/>
            </p:nvCxnSpPr>
            <p:spPr>
              <a:xfrm>
                <a:off x="5453156" y="5095703"/>
                <a:ext cx="382868" cy="3980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0" name="직선 연결선 429">
                <a:extLst>
                  <a:ext uri="{FF2B5EF4-FFF2-40B4-BE49-F238E27FC236}">
                    <a16:creationId xmlns:a16="http://schemas.microsoft.com/office/drawing/2014/main" id="{9D8AC220-4FEA-121F-30A6-7549501E4C75}"/>
                  </a:ext>
                </a:extLst>
              </p:cNvPr>
              <p:cNvCxnSpPr/>
              <p:nvPr/>
            </p:nvCxnSpPr>
            <p:spPr>
              <a:xfrm flipH="1">
                <a:off x="5470525" y="5413375"/>
                <a:ext cx="38100" cy="365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1" name="타원 430">
                <a:extLst>
                  <a:ext uri="{FF2B5EF4-FFF2-40B4-BE49-F238E27FC236}">
                    <a16:creationId xmlns:a16="http://schemas.microsoft.com/office/drawing/2014/main" id="{274659CD-9F46-49B8-BC38-AD5EA4BE406E}"/>
                  </a:ext>
                </a:extLst>
              </p:cNvPr>
              <p:cNvSpPr/>
              <p:nvPr/>
            </p:nvSpPr>
            <p:spPr>
              <a:xfrm>
                <a:off x="5443199" y="543768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cxnSp>
          <p:nvCxnSpPr>
            <p:cNvPr id="392" name="직선 연결선 391">
              <a:extLst>
                <a:ext uri="{FF2B5EF4-FFF2-40B4-BE49-F238E27FC236}">
                  <a16:creationId xmlns:a16="http://schemas.microsoft.com/office/drawing/2014/main" id="{9E289242-75EA-0BC3-EFBC-AFFC4FF22B18}"/>
                </a:ext>
              </a:extLst>
            </p:cNvPr>
            <p:cNvCxnSpPr>
              <a:cxnSpLocks/>
            </p:cNvCxnSpPr>
            <p:nvPr/>
          </p:nvCxnSpPr>
          <p:spPr>
            <a:xfrm flipV="1">
              <a:off x="6922902" y="2923827"/>
              <a:ext cx="4181515" cy="178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3" name="TextBox 392">
              <a:extLst>
                <a:ext uri="{FF2B5EF4-FFF2-40B4-BE49-F238E27FC236}">
                  <a16:creationId xmlns:a16="http://schemas.microsoft.com/office/drawing/2014/main" id="{9AD6B790-6E7C-F1EE-3A1E-88C05437937C}"/>
                </a:ext>
              </a:extLst>
            </p:cNvPr>
            <p:cNvSpPr txBox="1"/>
            <p:nvPr/>
          </p:nvSpPr>
          <p:spPr>
            <a:xfrm>
              <a:off x="9900503" y="3132569"/>
              <a:ext cx="634117" cy="276999"/>
            </a:xfrm>
            <a:prstGeom prst="rect">
              <a:avLst/>
            </a:prstGeom>
            <a:noFill/>
          </p:spPr>
          <p:txBody>
            <a:bodyPr wrap="square" rtlCol="0">
              <a:spAutoFit/>
            </a:bodyPr>
            <a:lstStyle/>
            <a:p>
              <a:r>
                <a:rPr lang="en-US" altLang="ko-KR" sz="1200" dirty="0"/>
                <a:t>A-GW</a:t>
              </a:r>
              <a:endParaRPr lang="ko-KR" altLang="en-US" sz="1200" dirty="0"/>
            </a:p>
          </p:txBody>
        </p:sp>
        <p:sp>
          <p:nvSpPr>
            <p:cNvPr id="394" name="TextBox 393">
              <a:extLst>
                <a:ext uri="{FF2B5EF4-FFF2-40B4-BE49-F238E27FC236}">
                  <a16:creationId xmlns:a16="http://schemas.microsoft.com/office/drawing/2014/main" id="{FE1D3EEC-D128-F599-7E54-AC5CB165EF02}"/>
                </a:ext>
              </a:extLst>
            </p:cNvPr>
            <p:cNvSpPr txBox="1"/>
            <p:nvPr/>
          </p:nvSpPr>
          <p:spPr>
            <a:xfrm>
              <a:off x="9011566" y="2794260"/>
              <a:ext cx="781870" cy="276999"/>
            </a:xfrm>
            <a:prstGeom prst="rect">
              <a:avLst/>
            </a:prstGeom>
            <a:solidFill>
              <a:schemeClr val="bg1"/>
            </a:solidFill>
            <a:ln>
              <a:solidFill>
                <a:schemeClr val="tx1"/>
              </a:solidFill>
            </a:ln>
          </p:spPr>
          <p:txBody>
            <a:bodyPr wrap="square" rtlCol="0">
              <a:spAutoFit/>
            </a:bodyPr>
            <a:lstStyle/>
            <a:p>
              <a:pPr algn="ctr"/>
              <a:r>
                <a:rPr lang="en-US" altLang="ko-KR" sz="1200" dirty="0"/>
                <a:t>S/P-GW</a:t>
              </a:r>
              <a:endParaRPr lang="ko-KR" altLang="en-US" sz="1200" dirty="0"/>
            </a:p>
          </p:txBody>
        </p:sp>
        <p:sp>
          <p:nvSpPr>
            <p:cNvPr id="395" name="TextBox 394">
              <a:extLst>
                <a:ext uri="{FF2B5EF4-FFF2-40B4-BE49-F238E27FC236}">
                  <a16:creationId xmlns:a16="http://schemas.microsoft.com/office/drawing/2014/main" id="{0379E9CF-7425-9CFB-59E6-8FB308855DD1}"/>
                </a:ext>
              </a:extLst>
            </p:cNvPr>
            <p:cNvSpPr txBox="1"/>
            <p:nvPr/>
          </p:nvSpPr>
          <p:spPr>
            <a:xfrm>
              <a:off x="6609257" y="3202091"/>
              <a:ext cx="467239" cy="276999"/>
            </a:xfrm>
            <a:prstGeom prst="rect">
              <a:avLst/>
            </a:prstGeom>
            <a:noFill/>
          </p:spPr>
          <p:txBody>
            <a:bodyPr wrap="square" rtlCol="0">
              <a:spAutoFit/>
            </a:bodyPr>
            <a:lstStyle/>
            <a:p>
              <a:r>
                <a:rPr lang="en-US" altLang="ko-KR" sz="1200" dirty="0"/>
                <a:t>UE1</a:t>
              </a:r>
              <a:endParaRPr lang="ko-KR" altLang="en-US" sz="1200" dirty="0"/>
            </a:p>
          </p:txBody>
        </p:sp>
        <p:grpSp>
          <p:nvGrpSpPr>
            <p:cNvPr id="396" name="Group 23">
              <a:extLst>
                <a:ext uri="{FF2B5EF4-FFF2-40B4-BE49-F238E27FC236}">
                  <a16:creationId xmlns:a16="http://schemas.microsoft.com/office/drawing/2014/main" id="{A6D2FDF3-DC79-6F82-A725-3CAD935B9E2B}"/>
                </a:ext>
              </a:extLst>
            </p:cNvPr>
            <p:cNvGrpSpPr/>
            <p:nvPr/>
          </p:nvGrpSpPr>
          <p:grpSpPr>
            <a:xfrm>
              <a:off x="11104417" y="2645209"/>
              <a:ext cx="228768" cy="424735"/>
              <a:chOff x="3781722" y="2594317"/>
              <a:chExt cx="700617" cy="991307"/>
            </a:xfrm>
          </p:grpSpPr>
          <p:sp>
            <p:nvSpPr>
              <p:cNvPr id="407" name="Freeform 5">
                <a:extLst>
                  <a:ext uri="{FF2B5EF4-FFF2-40B4-BE49-F238E27FC236}">
                    <a16:creationId xmlns:a16="http://schemas.microsoft.com/office/drawing/2014/main" id="{3809327D-C4D3-B50D-EC25-8FC217D9F03A}"/>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08" name="Freeform 6">
                <a:extLst>
                  <a:ext uri="{FF2B5EF4-FFF2-40B4-BE49-F238E27FC236}">
                    <a16:creationId xmlns:a16="http://schemas.microsoft.com/office/drawing/2014/main" id="{92B152EF-F757-622B-D7D6-7826838DC68D}"/>
                  </a:ext>
                </a:extLst>
              </p:cNvPr>
              <p:cNvSpPr>
                <a:spLocks/>
              </p:cNvSpPr>
              <p:nvPr/>
            </p:nvSpPr>
            <p:spPr bwMode="auto">
              <a:xfrm>
                <a:off x="3791955" y="2594317"/>
                <a:ext cx="680754" cy="991307"/>
              </a:xfrm>
              <a:custGeom>
                <a:avLst/>
                <a:gdLst>
                  <a:gd name="T0" fmla="*/ 423 w 4233"/>
                  <a:gd name="T1" fmla="*/ 7559 h 7559"/>
                  <a:gd name="T2" fmla="*/ 3810 w 4233"/>
                  <a:gd name="T3" fmla="*/ 7559 h 7559"/>
                  <a:gd name="T4" fmla="*/ 4233 w 4233"/>
                  <a:gd name="T5" fmla="*/ 7136 h 7559"/>
                  <a:gd name="T6" fmla="*/ 4233 w 4233"/>
                  <a:gd name="T7" fmla="*/ 423 h 7559"/>
                  <a:gd name="T8" fmla="*/ 3810 w 4233"/>
                  <a:gd name="T9" fmla="*/ 0 h 7559"/>
                  <a:gd name="T10" fmla="*/ 423 w 4233"/>
                  <a:gd name="T11" fmla="*/ 0 h 7559"/>
                  <a:gd name="T12" fmla="*/ 0 w 4233"/>
                  <a:gd name="T13" fmla="*/ 423 h 7559"/>
                  <a:gd name="T14" fmla="*/ 0 w 4233"/>
                  <a:gd name="T15" fmla="*/ 7136 h 7559"/>
                  <a:gd name="T16" fmla="*/ 423 w 4233"/>
                  <a:gd name="T17" fmla="*/ 7559 h 7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3" h="7559">
                    <a:moveTo>
                      <a:pt x="423" y="7559"/>
                    </a:moveTo>
                    <a:lnTo>
                      <a:pt x="3810" y="7559"/>
                    </a:lnTo>
                    <a:cubicBezTo>
                      <a:pt x="4043" y="7559"/>
                      <a:pt x="4233" y="7370"/>
                      <a:pt x="4233" y="7136"/>
                    </a:cubicBezTo>
                    <a:lnTo>
                      <a:pt x="4233" y="423"/>
                    </a:lnTo>
                    <a:cubicBezTo>
                      <a:pt x="4233" y="190"/>
                      <a:pt x="4043" y="0"/>
                      <a:pt x="3810" y="0"/>
                    </a:cubicBezTo>
                    <a:lnTo>
                      <a:pt x="423" y="0"/>
                    </a:lnTo>
                    <a:cubicBezTo>
                      <a:pt x="189" y="0"/>
                      <a:pt x="0" y="190"/>
                      <a:pt x="0" y="423"/>
                    </a:cubicBezTo>
                    <a:lnTo>
                      <a:pt x="0" y="7136"/>
                    </a:lnTo>
                    <a:cubicBezTo>
                      <a:pt x="0" y="7370"/>
                      <a:pt x="189" y="7559"/>
                      <a:pt x="423" y="7559"/>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09" name="Freeform 7">
                <a:extLst>
                  <a:ext uri="{FF2B5EF4-FFF2-40B4-BE49-F238E27FC236}">
                    <a16:creationId xmlns:a16="http://schemas.microsoft.com/office/drawing/2014/main" id="{806A231A-4BB0-660D-77D2-D1C650E932D3}"/>
                  </a:ext>
                </a:extLst>
              </p:cNvPr>
              <p:cNvSpPr>
                <a:spLocks/>
              </p:cNvSpPr>
              <p:nvPr/>
            </p:nvSpPr>
            <p:spPr bwMode="auto">
              <a:xfrm>
                <a:off x="3801585" y="2634107"/>
                <a:ext cx="661492"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solidFill>
                <a:srgbClr val="FFFFFF"/>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10" name="Freeform 8">
                <a:extLst>
                  <a:ext uri="{FF2B5EF4-FFF2-40B4-BE49-F238E27FC236}">
                    <a16:creationId xmlns:a16="http://schemas.microsoft.com/office/drawing/2014/main" id="{FF858B86-D14E-0874-087C-E0860D5A51C3}"/>
                  </a:ext>
                </a:extLst>
              </p:cNvPr>
              <p:cNvSpPr>
                <a:spLocks/>
              </p:cNvSpPr>
              <p:nvPr/>
            </p:nvSpPr>
            <p:spPr bwMode="auto">
              <a:xfrm>
                <a:off x="3801585" y="2634107"/>
                <a:ext cx="661493" cy="920570"/>
              </a:xfrm>
              <a:custGeom>
                <a:avLst/>
                <a:gdLst>
                  <a:gd name="T0" fmla="*/ 412 w 4113"/>
                  <a:gd name="T1" fmla="*/ 7023 h 7023"/>
                  <a:gd name="T2" fmla="*/ 3701 w 4113"/>
                  <a:gd name="T3" fmla="*/ 7023 h 7023"/>
                  <a:gd name="T4" fmla="*/ 4113 w 4113"/>
                  <a:gd name="T5" fmla="*/ 6612 h 7023"/>
                  <a:gd name="T6" fmla="*/ 4113 w 4113"/>
                  <a:gd name="T7" fmla="*/ 412 h 7023"/>
                  <a:gd name="T8" fmla="*/ 3701 w 4113"/>
                  <a:gd name="T9" fmla="*/ 0 h 7023"/>
                  <a:gd name="T10" fmla="*/ 412 w 4113"/>
                  <a:gd name="T11" fmla="*/ 0 h 7023"/>
                  <a:gd name="T12" fmla="*/ 0 w 4113"/>
                  <a:gd name="T13" fmla="*/ 412 h 7023"/>
                  <a:gd name="T14" fmla="*/ 0 w 4113"/>
                  <a:gd name="T15" fmla="*/ 6612 h 7023"/>
                  <a:gd name="T16" fmla="*/ 412 w 4113"/>
                  <a:gd name="T17" fmla="*/ 7023 h 7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3" h="7023">
                    <a:moveTo>
                      <a:pt x="412" y="7023"/>
                    </a:moveTo>
                    <a:lnTo>
                      <a:pt x="3701" y="7023"/>
                    </a:lnTo>
                    <a:cubicBezTo>
                      <a:pt x="3928" y="7023"/>
                      <a:pt x="4113" y="6839"/>
                      <a:pt x="4113" y="6612"/>
                    </a:cubicBezTo>
                    <a:lnTo>
                      <a:pt x="4113" y="412"/>
                    </a:lnTo>
                    <a:cubicBezTo>
                      <a:pt x="4113" y="185"/>
                      <a:pt x="3928" y="0"/>
                      <a:pt x="3701" y="0"/>
                    </a:cubicBezTo>
                    <a:lnTo>
                      <a:pt x="412" y="0"/>
                    </a:lnTo>
                    <a:cubicBezTo>
                      <a:pt x="185" y="0"/>
                      <a:pt x="0" y="185"/>
                      <a:pt x="0" y="412"/>
                    </a:cubicBezTo>
                    <a:lnTo>
                      <a:pt x="0" y="6612"/>
                    </a:lnTo>
                    <a:cubicBezTo>
                      <a:pt x="0" y="6839"/>
                      <a:pt x="185" y="7023"/>
                      <a:pt x="412" y="7023"/>
                    </a:cubicBezTo>
                    <a:close/>
                  </a:path>
                </a:pathLst>
              </a:custGeom>
              <a:noFill/>
              <a:ln w="952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1" name="Freeform 9">
                <a:extLst>
                  <a:ext uri="{FF2B5EF4-FFF2-40B4-BE49-F238E27FC236}">
                    <a16:creationId xmlns:a16="http://schemas.microsoft.com/office/drawing/2014/main" id="{1E0968F6-2CD4-BE56-B7DE-9E92DAD3B7DE}"/>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12" name="Freeform 10">
                <a:extLst>
                  <a:ext uri="{FF2B5EF4-FFF2-40B4-BE49-F238E27FC236}">
                    <a16:creationId xmlns:a16="http://schemas.microsoft.com/office/drawing/2014/main" id="{26BACBB0-69FF-A5C1-981D-E52FBEC0827E}"/>
                  </a:ext>
                </a:extLst>
              </p:cNvPr>
              <p:cNvSpPr>
                <a:spLocks/>
              </p:cNvSpPr>
              <p:nvPr/>
            </p:nvSpPr>
            <p:spPr bwMode="auto">
              <a:xfrm>
                <a:off x="4039939" y="2606598"/>
                <a:ext cx="175154" cy="16211"/>
              </a:xfrm>
              <a:custGeom>
                <a:avLst/>
                <a:gdLst>
                  <a:gd name="T0" fmla="*/ 60 w 1089"/>
                  <a:gd name="T1" fmla="*/ 121 h 121"/>
                  <a:gd name="T2" fmla="*/ 1028 w 1089"/>
                  <a:gd name="T3" fmla="*/ 121 h 121"/>
                  <a:gd name="T4" fmla="*/ 1089 w 1089"/>
                  <a:gd name="T5" fmla="*/ 60 h 121"/>
                  <a:gd name="T6" fmla="*/ 1089 w 1089"/>
                  <a:gd name="T7" fmla="*/ 60 h 121"/>
                  <a:gd name="T8" fmla="*/ 1028 w 1089"/>
                  <a:gd name="T9" fmla="*/ 0 h 121"/>
                  <a:gd name="T10" fmla="*/ 1028 w 1089"/>
                  <a:gd name="T11" fmla="*/ 0 h 121"/>
                  <a:gd name="T12" fmla="*/ 60 w 1089"/>
                  <a:gd name="T13" fmla="*/ 0 h 121"/>
                  <a:gd name="T14" fmla="*/ 0 w 1089"/>
                  <a:gd name="T15" fmla="*/ 60 h 121"/>
                  <a:gd name="T16" fmla="*/ 0 w 1089"/>
                  <a:gd name="T17" fmla="*/ 60 h 121"/>
                  <a:gd name="T18" fmla="*/ 60 w 1089"/>
                  <a:gd name="T19" fmla="*/ 121 h 121"/>
                  <a:gd name="T20" fmla="*/ 60 w 1089"/>
                  <a:gd name="T2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9" h="121">
                    <a:moveTo>
                      <a:pt x="60" y="121"/>
                    </a:moveTo>
                    <a:lnTo>
                      <a:pt x="1028" y="121"/>
                    </a:lnTo>
                    <a:cubicBezTo>
                      <a:pt x="1061" y="121"/>
                      <a:pt x="1089" y="94"/>
                      <a:pt x="1089" y="60"/>
                    </a:cubicBezTo>
                    <a:cubicBezTo>
                      <a:pt x="1089" y="60"/>
                      <a:pt x="1089" y="60"/>
                      <a:pt x="1089" y="60"/>
                    </a:cubicBezTo>
                    <a:cubicBezTo>
                      <a:pt x="1089" y="27"/>
                      <a:pt x="1061" y="0"/>
                      <a:pt x="1028" y="0"/>
                    </a:cubicBezTo>
                    <a:cubicBezTo>
                      <a:pt x="1028" y="0"/>
                      <a:pt x="1028" y="0"/>
                      <a:pt x="1028" y="0"/>
                    </a:cubicBezTo>
                    <a:lnTo>
                      <a:pt x="60" y="0"/>
                    </a:lnTo>
                    <a:cubicBezTo>
                      <a:pt x="27" y="0"/>
                      <a:pt x="0" y="27"/>
                      <a:pt x="0" y="60"/>
                    </a:cubicBezTo>
                    <a:cubicBezTo>
                      <a:pt x="0" y="60"/>
                      <a:pt x="0" y="60"/>
                      <a:pt x="0" y="60"/>
                    </a:cubicBezTo>
                    <a:cubicBezTo>
                      <a:pt x="0" y="94"/>
                      <a:pt x="27" y="121"/>
                      <a:pt x="60" y="121"/>
                    </a:cubicBezTo>
                    <a:cubicBezTo>
                      <a:pt x="60" y="121"/>
                      <a:pt x="60" y="121"/>
                      <a:pt x="60" y="121"/>
                    </a:cubicBez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3" name="Oval 11">
                <a:extLst>
                  <a:ext uri="{FF2B5EF4-FFF2-40B4-BE49-F238E27FC236}">
                    <a16:creationId xmlns:a16="http://schemas.microsoft.com/office/drawing/2014/main" id="{DFBEDB8C-EECC-0E3B-12EF-6FE2D5D7F5DB}"/>
                  </a:ext>
                </a:extLst>
              </p:cNvPr>
              <p:cNvSpPr>
                <a:spLocks noChangeArrowheads="1"/>
              </p:cNvSpPr>
              <p:nvPr/>
            </p:nvSpPr>
            <p:spPr bwMode="auto">
              <a:xfrm>
                <a:off x="4365570" y="2607089"/>
                <a:ext cx="19863" cy="17193"/>
              </a:xfrm>
              <a:prstGeom prst="ellipse">
                <a:avLst/>
              </a:prstGeom>
              <a:solidFill>
                <a:srgbClr val="000000"/>
              </a:solidFill>
              <a:ln w="0">
                <a:solidFill>
                  <a:schemeClr val="tx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14" name="Oval 12">
                <a:extLst>
                  <a:ext uri="{FF2B5EF4-FFF2-40B4-BE49-F238E27FC236}">
                    <a16:creationId xmlns:a16="http://schemas.microsoft.com/office/drawing/2014/main" id="{10063CF2-C44E-ABE9-749C-BFDB5B9BDAAE}"/>
                  </a:ext>
                </a:extLst>
              </p:cNvPr>
              <p:cNvSpPr>
                <a:spLocks noChangeArrowheads="1"/>
              </p:cNvSpPr>
              <p:nvPr/>
            </p:nvSpPr>
            <p:spPr bwMode="auto">
              <a:xfrm>
                <a:off x="4365570" y="2607089"/>
                <a:ext cx="19863" cy="17193"/>
              </a:xfrm>
              <a:prstGeom prst="ellipse">
                <a:avLst/>
              </a:pr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5" name="Freeform 13">
                <a:extLst>
                  <a:ext uri="{FF2B5EF4-FFF2-40B4-BE49-F238E27FC236}">
                    <a16:creationId xmlns:a16="http://schemas.microsoft.com/office/drawing/2014/main" id="{A5581DF5-E4D1-31A6-269F-177B2DAAB3D6}"/>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16" name="Freeform 14">
                <a:extLst>
                  <a:ext uri="{FF2B5EF4-FFF2-40B4-BE49-F238E27FC236}">
                    <a16:creationId xmlns:a16="http://schemas.microsoft.com/office/drawing/2014/main" id="{6AE9C5B8-B783-9E4F-44FD-F529296AF7F7}"/>
                  </a:ext>
                </a:extLst>
              </p:cNvPr>
              <p:cNvSpPr>
                <a:spLocks/>
              </p:cNvSpPr>
              <p:nvPr/>
            </p:nvSpPr>
            <p:spPr bwMode="auto">
              <a:xfrm>
                <a:off x="3781722" y="2781476"/>
                <a:ext cx="10233" cy="111019"/>
              </a:xfrm>
              <a:custGeom>
                <a:avLst/>
                <a:gdLst>
                  <a:gd name="T0" fmla="*/ 17 w 17"/>
                  <a:gd name="T1" fmla="*/ 226 h 226"/>
                  <a:gd name="T2" fmla="*/ 17 w 17"/>
                  <a:gd name="T3" fmla="*/ 0 h 226"/>
                  <a:gd name="T4" fmla="*/ 9 w 17"/>
                  <a:gd name="T5" fmla="*/ 0 h 226"/>
                  <a:gd name="T6" fmla="*/ 0 w 17"/>
                  <a:gd name="T7" fmla="*/ 8 h 226"/>
                  <a:gd name="T8" fmla="*/ 0 w 17"/>
                  <a:gd name="T9" fmla="*/ 218 h 226"/>
                  <a:gd name="T10" fmla="*/ 9 w 17"/>
                  <a:gd name="T11" fmla="*/ 226 h 226"/>
                  <a:gd name="T12" fmla="*/ 17 w 17"/>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7" h="226">
                    <a:moveTo>
                      <a:pt x="17" y="226"/>
                    </a:moveTo>
                    <a:lnTo>
                      <a:pt x="17" y="0"/>
                    </a:lnTo>
                    <a:lnTo>
                      <a:pt x="9" y="0"/>
                    </a:lnTo>
                    <a:lnTo>
                      <a:pt x="0" y="8"/>
                    </a:lnTo>
                    <a:lnTo>
                      <a:pt x="0" y="218"/>
                    </a:lnTo>
                    <a:lnTo>
                      <a:pt x="9" y="226"/>
                    </a:lnTo>
                    <a:lnTo>
                      <a:pt x="17" y="226"/>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7" name="Freeform 15">
                <a:extLst>
                  <a:ext uri="{FF2B5EF4-FFF2-40B4-BE49-F238E27FC236}">
                    <a16:creationId xmlns:a16="http://schemas.microsoft.com/office/drawing/2014/main" id="{65C96448-790F-D4E4-928B-B6CF546AD16A}"/>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18" name="Freeform 16">
                <a:extLst>
                  <a:ext uri="{FF2B5EF4-FFF2-40B4-BE49-F238E27FC236}">
                    <a16:creationId xmlns:a16="http://schemas.microsoft.com/office/drawing/2014/main" id="{C8ACB248-C993-1E97-AE7D-B442FD6B4129}"/>
                  </a:ext>
                </a:extLst>
              </p:cNvPr>
              <p:cNvSpPr>
                <a:spLocks/>
              </p:cNvSpPr>
              <p:nvPr/>
            </p:nvSpPr>
            <p:spPr bwMode="auto">
              <a:xfrm>
                <a:off x="3781722" y="2957829"/>
                <a:ext cx="10233" cy="67299"/>
              </a:xfrm>
              <a:custGeom>
                <a:avLst/>
                <a:gdLst>
                  <a:gd name="T0" fmla="*/ 17 w 17"/>
                  <a:gd name="T1" fmla="*/ 137 h 137"/>
                  <a:gd name="T2" fmla="*/ 17 w 17"/>
                  <a:gd name="T3" fmla="*/ 0 h 137"/>
                  <a:gd name="T4" fmla="*/ 9 w 17"/>
                  <a:gd name="T5" fmla="*/ 0 h 137"/>
                  <a:gd name="T6" fmla="*/ 0 w 17"/>
                  <a:gd name="T7" fmla="*/ 8 h 137"/>
                  <a:gd name="T8" fmla="*/ 0 w 17"/>
                  <a:gd name="T9" fmla="*/ 129 h 137"/>
                  <a:gd name="T10" fmla="*/ 9 w 17"/>
                  <a:gd name="T11" fmla="*/ 137 h 137"/>
                  <a:gd name="T12" fmla="*/ 17 w 17"/>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17" h="137">
                    <a:moveTo>
                      <a:pt x="17" y="137"/>
                    </a:moveTo>
                    <a:lnTo>
                      <a:pt x="17" y="0"/>
                    </a:lnTo>
                    <a:lnTo>
                      <a:pt x="9" y="0"/>
                    </a:lnTo>
                    <a:lnTo>
                      <a:pt x="0" y="8"/>
                    </a:lnTo>
                    <a:lnTo>
                      <a:pt x="0" y="129"/>
                    </a:lnTo>
                    <a:lnTo>
                      <a:pt x="9" y="137"/>
                    </a:lnTo>
                    <a:lnTo>
                      <a:pt x="17" y="137"/>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9" name="Freeform 17">
                <a:extLst>
                  <a:ext uri="{FF2B5EF4-FFF2-40B4-BE49-F238E27FC236}">
                    <a16:creationId xmlns:a16="http://schemas.microsoft.com/office/drawing/2014/main" id="{F8C8EE28-1627-B512-4305-CB98F1573BDF}"/>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420" name="Freeform 18">
                <a:extLst>
                  <a:ext uri="{FF2B5EF4-FFF2-40B4-BE49-F238E27FC236}">
                    <a16:creationId xmlns:a16="http://schemas.microsoft.com/office/drawing/2014/main" id="{1313A6B6-FEFF-AB60-5F79-48D68E338532}"/>
                  </a:ext>
                </a:extLst>
              </p:cNvPr>
              <p:cNvSpPr>
                <a:spLocks/>
              </p:cNvSpPr>
              <p:nvPr/>
            </p:nvSpPr>
            <p:spPr bwMode="auto">
              <a:xfrm>
                <a:off x="4472709" y="2859583"/>
                <a:ext cx="9630" cy="67299"/>
              </a:xfrm>
              <a:custGeom>
                <a:avLst/>
                <a:gdLst>
                  <a:gd name="T0" fmla="*/ 0 w 16"/>
                  <a:gd name="T1" fmla="*/ 0 h 137"/>
                  <a:gd name="T2" fmla="*/ 0 w 16"/>
                  <a:gd name="T3" fmla="*/ 137 h 137"/>
                  <a:gd name="T4" fmla="*/ 8 w 16"/>
                  <a:gd name="T5" fmla="*/ 137 h 137"/>
                  <a:gd name="T6" fmla="*/ 16 w 16"/>
                  <a:gd name="T7" fmla="*/ 129 h 137"/>
                  <a:gd name="T8" fmla="*/ 16 w 16"/>
                  <a:gd name="T9" fmla="*/ 8 h 137"/>
                  <a:gd name="T10" fmla="*/ 8 w 16"/>
                  <a:gd name="T11" fmla="*/ 0 h 137"/>
                  <a:gd name="T12" fmla="*/ 0 w 16"/>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16" h="137">
                    <a:moveTo>
                      <a:pt x="0" y="0"/>
                    </a:moveTo>
                    <a:lnTo>
                      <a:pt x="0" y="137"/>
                    </a:lnTo>
                    <a:lnTo>
                      <a:pt x="8" y="137"/>
                    </a:lnTo>
                    <a:lnTo>
                      <a:pt x="16" y="129"/>
                    </a:lnTo>
                    <a:lnTo>
                      <a:pt x="16" y="8"/>
                    </a:lnTo>
                    <a:lnTo>
                      <a:pt x="8" y="0"/>
                    </a:lnTo>
                    <a:lnTo>
                      <a:pt x="0" y="0"/>
                    </a:lnTo>
                    <a:close/>
                  </a:path>
                </a:pathLst>
              </a:custGeom>
              <a:noFill/>
              <a:ln w="6350"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397" name="TextBox 396">
              <a:extLst>
                <a:ext uri="{FF2B5EF4-FFF2-40B4-BE49-F238E27FC236}">
                  <a16:creationId xmlns:a16="http://schemas.microsoft.com/office/drawing/2014/main" id="{DFBB2454-2FEB-7331-1742-B9DB35B392D3}"/>
                </a:ext>
              </a:extLst>
            </p:cNvPr>
            <p:cNvSpPr txBox="1"/>
            <p:nvPr/>
          </p:nvSpPr>
          <p:spPr>
            <a:xfrm>
              <a:off x="10983707" y="3164725"/>
              <a:ext cx="467239" cy="276999"/>
            </a:xfrm>
            <a:prstGeom prst="rect">
              <a:avLst/>
            </a:prstGeom>
            <a:noFill/>
          </p:spPr>
          <p:txBody>
            <a:bodyPr wrap="square" rtlCol="0">
              <a:spAutoFit/>
            </a:bodyPr>
            <a:lstStyle/>
            <a:p>
              <a:r>
                <a:rPr lang="en-US" altLang="ko-KR" sz="1200" dirty="0"/>
                <a:t>UE2</a:t>
              </a:r>
              <a:endParaRPr lang="ko-KR" altLang="en-US" sz="1200" dirty="0"/>
            </a:p>
          </p:txBody>
        </p:sp>
        <p:grpSp>
          <p:nvGrpSpPr>
            <p:cNvPr id="398" name="Group 16">
              <a:extLst>
                <a:ext uri="{FF2B5EF4-FFF2-40B4-BE49-F238E27FC236}">
                  <a16:creationId xmlns:a16="http://schemas.microsoft.com/office/drawing/2014/main" id="{CE98BD76-6712-3827-1A8D-C907075E6223}"/>
                </a:ext>
              </a:extLst>
            </p:cNvPr>
            <p:cNvGrpSpPr/>
            <p:nvPr/>
          </p:nvGrpSpPr>
          <p:grpSpPr>
            <a:xfrm>
              <a:off x="10015044" y="2695459"/>
              <a:ext cx="316126" cy="406867"/>
              <a:chOff x="2506319" y="1221965"/>
              <a:chExt cx="456500" cy="719723"/>
            </a:xfrm>
          </p:grpSpPr>
          <p:sp>
            <p:nvSpPr>
              <p:cNvPr id="401" name="Rounded Rectangle 17">
                <a:extLst>
                  <a:ext uri="{FF2B5EF4-FFF2-40B4-BE49-F238E27FC236}">
                    <a16:creationId xmlns:a16="http://schemas.microsoft.com/office/drawing/2014/main" id="{F1A0A390-912D-002F-53B3-67CB203C5771}"/>
                  </a:ext>
                </a:extLst>
              </p:cNvPr>
              <p:cNvSpPr/>
              <p:nvPr/>
            </p:nvSpPr>
            <p:spPr>
              <a:xfrm>
                <a:off x="2507338" y="1280401"/>
                <a:ext cx="455481" cy="661287"/>
              </a:xfrm>
              <a:prstGeom prst="roundRect">
                <a:avLst>
                  <a:gd name="adj" fmla="val 4883"/>
                </a:avLst>
              </a:prstGeom>
              <a:solidFill>
                <a:schemeClr val="bg1"/>
              </a:solid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402" name="Trapezoid 18">
                <a:extLst>
                  <a:ext uri="{FF2B5EF4-FFF2-40B4-BE49-F238E27FC236}">
                    <a16:creationId xmlns:a16="http://schemas.microsoft.com/office/drawing/2014/main" id="{BE90DE5F-F80F-D05B-6670-1C981F83DC03}"/>
                  </a:ext>
                </a:extLst>
              </p:cNvPr>
              <p:cNvSpPr/>
              <p:nvPr/>
            </p:nvSpPr>
            <p:spPr>
              <a:xfrm>
                <a:off x="2506319" y="1221965"/>
                <a:ext cx="449357" cy="61635"/>
              </a:xfrm>
              <a:prstGeom prst="trapezoid">
                <a:avLst>
                  <a:gd name="adj" fmla="val 54894"/>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403" name="Rounded Rectangle 19">
                <a:extLst>
                  <a:ext uri="{FF2B5EF4-FFF2-40B4-BE49-F238E27FC236}">
                    <a16:creationId xmlns:a16="http://schemas.microsoft.com/office/drawing/2014/main" id="{E97BF195-4246-12D3-BC53-7710686FCB09}"/>
                  </a:ext>
                </a:extLst>
              </p:cNvPr>
              <p:cNvSpPr/>
              <p:nvPr/>
            </p:nvSpPr>
            <p:spPr>
              <a:xfrm>
                <a:off x="2599097" y="1388814"/>
                <a:ext cx="274148" cy="111374"/>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404" name="Rounded Rectangle 20">
                <a:extLst>
                  <a:ext uri="{FF2B5EF4-FFF2-40B4-BE49-F238E27FC236}">
                    <a16:creationId xmlns:a16="http://schemas.microsoft.com/office/drawing/2014/main" id="{4B6C1523-65EA-6C06-0D0D-8A31A26729C4}"/>
                  </a:ext>
                </a:extLst>
              </p:cNvPr>
              <p:cNvSpPr/>
              <p:nvPr/>
            </p:nvSpPr>
            <p:spPr>
              <a:xfrm>
                <a:off x="2599097" y="1533524"/>
                <a:ext cx="274148" cy="107285"/>
              </a:xfrm>
              <a:prstGeom prst="roundRect">
                <a:avLst>
                  <a:gd name="adj" fmla="val 4883"/>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405" name="Oval 21">
                <a:extLst>
                  <a:ext uri="{FF2B5EF4-FFF2-40B4-BE49-F238E27FC236}">
                    <a16:creationId xmlns:a16="http://schemas.microsoft.com/office/drawing/2014/main" id="{4886086B-0048-5802-1E8B-B89DC55BEF8A}"/>
                  </a:ext>
                </a:extLst>
              </p:cNvPr>
              <p:cNvSpPr/>
              <p:nvPr/>
            </p:nvSpPr>
            <p:spPr>
              <a:xfrm>
                <a:off x="2713902" y="1726065"/>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sp>
            <p:nvSpPr>
              <p:cNvPr id="406" name="Oval 22">
                <a:extLst>
                  <a:ext uri="{FF2B5EF4-FFF2-40B4-BE49-F238E27FC236}">
                    <a16:creationId xmlns:a16="http://schemas.microsoft.com/office/drawing/2014/main" id="{783333EE-D63B-09D0-D969-EFAB4E1CB578}"/>
                  </a:ext>
                </a:extLst>
              </p:cNvPr>
              <p:cNvSpPr/>
              <p:nvPr/>
            </p:nvSpPr>
            <p:spPr>
              <a:xfrm>
                <a:off x="2713902" y="1811790"/>
                <a:ext cx="45719" cy="45719"/>
              </a:xfrm>
              <a:prstGeom prst="ellipse">
                <a:avLst/>
              </a:prstGeom>
              <a:noFill/>
              <a:ln w="12700">
                <a:solidFill>
                  <a:schemeClr val="tx1">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lang="ko-KR" altLang="en-US" sz="2400">
                  <a:latin typeface="+mn-ea"/>
                </a:endParaRPr>
              </a:p>
            </p:txBody>
          </p:sp>
        </p:grpSp>
        <p:sp>
          <p:nvSpPr>
            <p:cNvPr id="399" name="타원 398">
              <a:extLst>
                <a:ext uri="{FF2B5EF4-FFF2-40B4-BE49-F238E27FC236}">
                  <a16:creationId xmlns:a16="http://schemas.microsoft.com/office/drawing/2014/main" id="{BD2DBF54-1CF3-FF2F-18F1-264963806204}"/>
                </a:ext>
              </a:extLst>
            </p:cNvPr>
            <p:cNvSpPr/>
            <p:nvPr/>
          </p:nvSpPr>
          <p:spPr>
            <a:xfrm>
              <a:off x="10463561" y="2776210"/>
              <a:ext cx="541734" cy="276999"/>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endParaRPr>
            </a:p>
          </p:txBody>
        </p:sp>
        <p:pic>
          <p:nvPicPr>
            <p:cNvPr id="400" name="그림 399">
              <a:extLst>
                <a:ext uri="{FF2B5EF4-FFF2-40B4-BE49-F238E27FC236}">
                  <a16:creationId xmlns:a16="http://schemas.microsoft.com/office/drawing/2014/main" id="{A926E129-0046-E03D-FAAD-01B680A0DB94}"/>
                </a:ext>
              </a:extLst>
            </p:cNvPr>
            <p:cNvPicPr>
              <a:picLocks noChangeAspect="1"/>
            </p:cNvPicPr>
            <p:nvPr/>
          </p:nvPicPr>
          <p:blipFill>
            <a:blip r:embed="rId3"/>
            <a:stretch>
              <a:fillRect/>
            </a:stretch>
          </p:blipFill>
          <p:spPr>
            <a:xfrm>
              <a:off x="8128311" y="3028823"/>
              <a:ext cx="372262" cy="178211"/>
            </a:xfrm>
            <a:prstGeom prst="rect">
              <a:avLst/>
            </a:prstGeom>
          </p:spPr>
        </p:pic>
        <p:sp>
          <p:nvSpPr>
            <p:cNvPr id="471" name="원통형 470">
              <a:extLst>
                <a:ext uri="{FF2B5EF4-FFF2-40B4-BE49-F238E27FC236}">
                  <a16:creationId xmlns:a16="http://schemas.microsoft.com/office/drawing/2014/main" id="{A2A01AD7-780A-D8F3-78B6-F20DFBA27E15}"/>
                </a:ext>
              </a:extLst>
            </p:cNvPr>
            <p:cNvSpPr/>
            <p:nvPr/>
          </p:nvSpPr>
          <p:spPr>
            <a:xfrm rot="5400000">
              <a:off x="7495283" y="2559831"/>
              <a:ext cx="92618" cy="1097256"/>
            </a:xfrm>
            <a:prstGeom prst="can">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3" name="원통형 472">
              <a:extLst>
                <a:ext uri="{FF2B5EF4-FFF2-40B4-BE49-F238E27FC236}">
                  <a16:creationId xmlns:a16="http://schemas.microsoft.com/office/drawing/2014/main" id="{D3E80698-7060-93E8-981E-4517C883AD62}"/>
                </a:ext>
              </a:extLst>
            </p:cNvPr>
            <p:cNvSpPr/>
            <p:nvPr/>
          </p:nvSpPr>
          <p:spPr>
            <a:xfrm rot="5400000">
              <a:off x="8720246" y="2863451"/>
              <a:ext cx="85422" cy="497216"/>
            </a:xfrm>
            <a:prstGeom prst="can">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4" name="TextBox 473">
              <a:extLst>
                <a:ext uri="{FF2B5EF4-FFF2-40B4-BE49-F238E27FC236}">
                  <a16:creationId xmlns:a16="http://schemas.microsoft.com/office/drawing/2014/main" id="{D133DD30-111B-FDAF-676B-79E1D2899E42}"/>
                </a:ext>
              </a:extLst>
            </p:cNvPr>
            <p:cNvSpPr txBox="1"/>
            <p:nvPr/>
          </p:nvSpPr>
          <p:spPr>
            <a:xfrm>
              <a:off x="7269650" y="3174731"/>
              <a:ext cx="634117" cy="246221"/>
            </a:xfrm>
            <a:prstGeom prst="rect">
              <a:avLst/>
            </a:prstGeom>
            <a:noFill/>
          </p:spPr>
          <p:txBody>
            <a:bodyPr wrap="square" rtlCol="0">
              <a:spAutoFit/>
            </a:bodyPr>
            <a:lstStyle/>
            <a:p>
              <a:r>
                <a:rPr lang="en-US" altLang="ko-KR" sz="1000" dirty="0"/>
                <a:t>DRB</a:t>
              </a:r>
              <a:endParaRPr lang="ko-KR" altLang="en-US" sz="1000" dirty="0"/>
            </a:p>
          </p:txBody>
        </p:sp>
        <p:sp>
          <p:nvSpPr>
            <p:cNvPr id="475" name="TextBox 474">
              <a:extLst>
                <a:ext uri="{FF2B5EF4-FFF2-40B4-BE49-F238E27FC236}">
                  <a16:creationId xmlns:a16="http://schemas.microsoft.com/office/drawing/2014/main" id="{9B77BD8D-7315-E2BF-E0D3-6FEE73489A2C}"/>
                </a:ext>
              </a:extLst>
            </p:cNvPr>
            <p:cNvSpPr txBox="1"/>
            <p:nvPr/>
          </p:nvSpPr>
          <p:spPr>
            <a:xfrm>
              <a:off x="8478573" y="3168184"/>
              <a:ext cx="597585" cy="246221"/>
            </a:xfrm>
            <a:prstGeom prst="rect">
              <a:avLst/>
            </a:prstGeom>
            <a:noFill/>
          </p:spPr>
          <p:txBody>
            <a:bodyPr wrap="square" rtlCol="0">
              <a:spAutoFit/>
            </a:bodyPr>
            <a:lstStyle/>
            <a:p>
              <a:r>
                <a:rPr lang="en-US" altLang="ko-KR" sz="1000" dirty="0"/>
                <a:t>GTP-U</a:t>
              </a:r>
              <a:endParaRPr lang="ko-KR" altLang="en-US" sz="1000" dirty="0"/>
            </a:p>
          </p:txBody>
        </p:sp>
      </p:grpSp>
      <p:sp>
        <p:nvSpPr>
          <p:cNvPr id="476" name="TextBox 475">
            <a:extLst>
              <a:ext uri="{FF2B5EF4-FFF2-40B4-BE49-F238E27FC236}">
                <a16:creationId xmlns:a16="http://schemas.microsoft.com/office/drawing/2014/main" id="{736680A1-0652-CFCC-9F68-E2B2BC924A6F}"/>
              </a:ext>
            </a:extLst>
          </p:cNvPr>
          <p:cNvSpPr txBox="1"/>
          <p:nvPr/>
        </p:nvSpPr>
        <p:spPr>
          <a:xfrm>
            <a:off x="1373718" y="3250652"/>
            <a:ext cx="414559" cy="246221"/>
          </a:xfrm>
          <a:prstGeom prst="rect">
            <a:avLst/>
          </a:prstGeom>
          <a:noFill/>
        </p:spPr>
        <p:txBody>
          <a:bodyPr wrap="square" rtlCol="0">
            <a:spAutoFit/>
          </a:bodyPr>
          <a:lstStyle/>
          <a:p>
            <a:r>
              <a:rPr lang="en-US" altLang="ko-KR" sz="1000" dirty="0"/>
              <a:t>SRB</a:t>
            </a:r>
            <a:endParaRPr lang="ko-KR" altLang="en-US" sz="1000" dirty="0"/>
          </a:p>
        </p:txBody>
      </p:sp>
      <p:sp>
        <p:nvSpPr>
          <p:cNvPr id="477" name="TextBox 476">
            <a:extLst>
              <a:ext uri="{FF2B5EF4-FFF2-40B4-BE49-F238E27FC236}">
                <a16:creationId xmlns:a16="http://schemas.microsoft.com/office/drawing/2014/main" id="{E9D6337D-BF2A-5E7B-F40B-095A38341CD0}"/>
              </a:ext>
            </a:extLst>
          </p:cNvPr>
          <p:cNvSpPr txBox="1"/>
          <p:nvPr/>
        </p:nvSpPr>
        <p:spPr>
          <a:xfrm>
            <a:off x="2111742" y="3255068"/>
            <a:ext cx="589717" cy="246221"/>
          </a:xfrm>
          <a:prstGeom prst="rect">
            <a:avLst/>
          </a:prstGeom>
          <a:noFill/>
        </p:spPr>
        <p:txBody>
          <a:bodyPr wrap="square" rtlCol="0">
            <a:spAutoFit/>
          </a:bodyPr>
          <a:lstStyle/>
          <a:p>
            <a:r>
              <a:rPr lang="en-US" altLang="ko-KR" sz="1000" dirty="0"/>
              <a:t>S1-AP</a:t>
            </a:r>
            <a:endParaRPr lang="ko-KR" altLang="en-US" sz="1000" dirty="0"/>
          </a:p>
        </p:txBody>
      </p:sp>
      <p:sp>
        <p:nvSpPr>
          <p:cNvPr id="478" name="원통형 477">
            <a:extLst>
              <a:ext uri="{FF2B5EF4-FFF2-40B4-BE49-F238E27FC236}">
                <a16:creationId xmlns:a16="http://schemas.microsoft.com/office/drawing/2014/main" id="{D3DCF193-4048-F746-D75D-9D6C4CDF0ED1}"/>
              </a:ext>
            </a:extLst>
          </p:cNvPr>
          <p:cNvSpPr/>
          <p:nvPr/>
        </p:nvSpPr>
        <p:spPr>
          <a:xfrm rot="5400000">
            <a:off x="2369701" y="2868081"/>
            <a:ext cx="78205" cy="725941"/>
          </a:xfrm>
          <a:prstGeom prst="can">
            <a:avLst/>
          </a:prstGeom>
          <a:solidFill>
            <a:schemeClr val="accent6">
              <a:lumMod val="60000"/>
              <a:lumOff val="40000"/>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4122995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F1AFB0-F7FE-BEEF-32F8-BC25EAC48409}"/>
              </a:ext>
            </a:extLst>
          </p:cNvPr>
          <p:cNvSpPr>
            <a:spLocks noGrp="1"/>
          </p:cNvSpPr>
          <p:nvPr>
            <p:ph type="title"/>
          </p:nvPr>
        </p:nvSpPr>
        <p:spPr/>
        <p:txBody>
          <a:bodyPr>
            <a:normAutofit/>
          </a:bodyPr>
          <a:lstStyle/>
          <a:p>
            <a:r>
              <a:rPr lang="en-US" altLang="ko-KR" dirty="0"/>
              <a:t>Summary</a:t>
            </a:r>
            <a:endParaRPr lang="ko-KR" altLang="en-US" dirty="0"/>
          </a:p>
        </p:txBody>
      </p:sp>
      <p:sp>
        <p:nvSpPr>
          <p:cNvPr id="3" name="내용 개체 틀 2">
            <a:extLst>
              <a:ext uri="{FF2B5EF4-FFF2-40B4-BE49-F238E27FC236}">
                <a16:creationId xmlns:a16="http://schemas.microsoft.com/office/drawing/2014/main" id="{851FB6A0-4AAA-A5F3-E8F7-EF0BC3C3E245}"/>
              </a:ext>
            </a:extLst>
          </p:cNvPr>
          <p:cNvSpPr>
            <a:spLocks noGrp="1"/>
          </p:cNvSpPr>
          <p:nvPr>
            <p:ph idx="1"/>
          </p:nvPr>
        </p:nvSpPr>
        <p:spPr>
          <a:xfrm>
            <a:off x="320509" y="912695"/>
            <a:ext cx="11547835" cy="1442092"/>
          </a:xfrm>
        </p:spPr>
        <p:txBody>
          <a:bodyPr/>
          <a:lstStyle/>
          <a:p>
            <a:r>
              <a:rPr lang="en-US" altLang="ko-KR" sz="2000" b="0" dirty="0"/>
              <a:t>Based on comparison, voice data transmission over User Plane better because UP approach has lesser protocol overhead and requires lesser physical rate to transfer voice data for the same codec rate.</a:t>
            </a:r>
          </a:p>
          <a:p>
            <a:pPr marL="0" indent="0">
              <a:buNone/>
            </a:pPr>
            <a:endParaRPr lang="en-US" altLang="ko-KR" sz="2000" dirty="0"/>
          </a:p>
          <a:p>
            <a:endParaRPr lang="en-US" altLang="ko-KR" sz="2000" dirty="0"/>
          </a:p>
          <a:p>
            <a:endParaRPr lang="en-US" altLang="ko-KR" sz="2000" dirty="0"/>
          </a:p>
          <a:p>
            <a:endParaRPr lang="en-US" altLang="ko-KR" sz="2000" dirty="0"/>
          </a:p>
          <a:p>
            <a:pPr lvl="2"/>
            <a:endParaRPr lang="en-US" altLang="ko-KR" sz="1400" dirty="0"/>
          </a:p>
          <a:p>
            <a:pPr lvl="1"/>
            <a:endParaRPr lang="ko-KR" altLang="en-US" sz="1800" dirty="0"/>
          </a:p>
        </p:txBody>
      </p:sp>
      <p:sp>
        <p:nvSpPr>
          <p:cNvPr id="4" name="슬라이드 번호 개체 틀 3">
            <a:extLst>
              <a:ext uri="{FF2B5EF4-FFF2-40B4-BE49-F238E27FC236}">
                <a16:creationId xmlns:a16="http://schemas.microsoft.com/office/drawing/2014/main" id="{AC787693-B840-F8B4-0AB9-BF791DD31BC9}"/>
              </a:ext>
            </a:extLst>
          </p:cNvPr>
          <p:cNvSpPr>
            <a:spLocks noGrp="1"/>
          </p:cNvSpPr>
          <p:nvPr>
            <p:ph type="sldNum" sz="quarter" idx="12"/>
          </p:nvPr>
        </p:nvSpPr>
        <p:spPr/>
        <p:txBody>
          <a:bodyPr/>
          <a:lstStyle/>
          <a:p>
            <a:fld id="{25F5DF48-2534-4513-BD43-E3E90888DDC1}" type="slidenum">
              <a:rPr lang="ko-KR" altLang="en-US" smtClean="0"/>
              <a:pPr/>
              <a:t>4</a:t>
            </a:fld>
            <a:endParaRPr lang="ko-KR" altLang="en-US" dirty="0"/>
          </a:p>
        </p:txBody>
      </p:sp>
      <p:graphicFrame>
        <p:nvGraphicFramePr>
          <p:cNvPr id="7" name="표 6">
            <a:extLst>
              <a:ext uri="{FF2B5EF4-FFF2-40B4-BE49-F238E27FC236}">
                <a16:creationId xmlns:a16="http://schemas.microsoft.com/office/drawing/2014/main" id="{0C9804BB-B6A9-7019-9A1F-856D0D36BAB7}"/>
              </a:ext>
            </a:extLst>
          </p:cNvPr>
          <p:cNvGraphicFramePr>
            <a:graphicFrameLocks noGrp="1"/>
          </p:cNvGraphicFramePr>
          <p:nvPr>
            <p:extLst>
              <p:ext uri="{D42A27DB-BD31-4B8C-83A1-F6EECF244321}">
                <p14:modId xmlns:p14="http://schemas.microsoft.com/office/powerpoint/2010/main" val="3657816191"/>
              </p:ext>
            </p:extLst>
          </p:nvPr>
        </p:nvGraphicFramePr>
        <p:xfrm>
          <a:off x="3279680" y="2697480"/>
          <a:ext cx="5308442" cy="1463040"/>
        </p:xfrm>
        <a:graphic>
          <a:graphicData uri="http://schemas.openxmlformats.org/drawingml/2006/table">
            <a:tbl>
              <a:tblPr firstRow="1" bandRow="1">
                <a:tableStyleId>{7E9639D4-E3E2-4D34-9284-5A2195B3D0D7}</a:tableStyleId>
              </a:tblPr>
              <a:tblGrid>
                <a:gridCol w="703134">
                  <a:extLst>
                    <a:ext uri="{9D8B030D-6E8A-4147-A177-3AD203B41FA5}">
                      <a16:colId xmlns:a16="http://schemas.microsoft.com/office/drawing/2014/main" val="2912447184"/>
                    </a:ext>
                  </a:extLst>
                </a:gridCol>
                <a:gridCol w="763914">
                  <a:extLst>
                    <a:ext uri="{9D8B030D-6E8A-4147-A177-3AD203B41FA5}">
                      <a16:colId xmlns:a16="http://schemas.microsoft.com/office/drawing/2014/main" val="496226957"/>
                    </a:ext>
                  </a:extLst>
                </a:gridCol>
                <a:gridCol w="603855">
                  <a:extLst>
                    <a:ext uri="{9D8B030D-6E8A-4147-A177-3AD203B41FA5}">
                      <a16:colId xmlns:a16="http://schemas.microsoft.com/office/drawing/2014/main" val="38303557"/>
                    </a:ext>
                  </a:extLst>
                </a:gridCol>
                <a:gridCol w="890578">
                  <a:extLst>
                    <a:ext uri="{9D8B030D-6E8A-4147-A177-3AD203B41FA5}">
                      <a16:colId xmlns:a16="http://schemas.microsoft.com/office/drawing/2014/main" val="1952903967"/>
                    </a:ext>
                  </a:extLst>
                </a:gridCol>
                <a:gridCol w="861060">
                  <a:extLst>
                    <a:ext uri="{9D8B030D-6E8A-4147-A177-3AD203B41FA5}">
                      <a16:colId xmlns:a16="http://schemas.microsoft.com/office/drawing/2014/main" val="934081124"/>
                    </a:ext>
                  </a:extLst>
                </a:gridCol>
                <a:gridCol w="554654">
                  <a:extLst>
                    <a:ext uri="{9D8B030D-6E8A-4147-A177-3AD203B41FA5}">
                      <a16:colId xmlns:a16="http://schemas.microsoft.com/office/drawing/2014/main" val="3884520043"/>
                    </a:ext>
                  </a:extLst>
                </a:gridCol>
                <a:gridCol w="931247">
                  <a:extLst>
                    <a:ext uri="{9D8B030D-6E8A-4147-A177-3AD203B41FA5}">
                      <a16:colId xmlns:a16="http://schemas.microsoft.com/office/drawing/2014/main" val="4140336761"/>
                    </a:ext>
                  </a:extLst>
                </a:gridCol>
              </a:tblGrid>
              <a:tr h="147045">
                <a:tc>
                  <a:txBody>
                    <a:bodyPr/>
                    <a:lstStyle/>
                    <a:p>
                      <a:pPr algn="ctr" latinLnBrk="1"/>
                      <a:endParaRPr lang="ko-KR" altLang="en-US" sz="1100" dirty="0">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3">
                  <a:txBody>
                    <a:bodyPr/>
                    <a:lstStyle/>
                    <a:p>
                      <a:pPr algn="ctr" latinLnBrk="1"/>
                      <a:r>
                        <a:rPr lang="en-US" altLang="ko-KR" sz="1100" dirty="0">
                          <a:latin typeface="Calibri" panose="020F0502020204030204" pitchFamily="34" charset="0"/>
                          <a:ea typeface="Calibri" panose="020F0502020204030204" pitchFamily="34" charset="0"/>
                          <a:cs typeface="Calibri" panose="020F0502020204030204" pitchFamily="34" charset="0"/>
                        </a:rPr>
                        <a:t>Voice over Control Plane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3">
                  <a:txBody>
                    <a:bodyPr/>
                    <a:lstStyle/>
                    <a:p>
                      <a:pPr algn="ctr" latinLnBrk="1"/>
                      <a:r>
                        <a:rPr lang="en-US" altLang="ko-KR" sz="1100" dirty="0">
                          <a:latin typeface="Calibri" panose="020F0502020204030204" pitchFamily="34" charset="0"/>
                          <a:ea typeface="Calibri" panose="020F0502020204030204" pitchFamily="34" charset="0"/>
                          <a:cs typeface="Calibri" panose="020F0502020204030204" pitchFamily="34" charset="0"/>
                        </a:rPr>
                        <a:t>Voice over User Plane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3597506694"/>
                  </a:ext>
                </a:extLst>
              </a:tr>
              <a:tr h="242192">
                <a:tc>
                  <a:txBody>
                    <a:bodyPr/>
                    <a:lstStyle/>
                    <a:p>
                      <a:pPr latinLnBrk="1"/>
                      <a:r>
                        <a:rPr lang="en-US" altLang="ko-KR" sz="1100" b="1" dirty="0">
                          <a:solidFill>
                            <a:schemeClr val="bg1"/>
                          </a:solidFill>
                          <a:latin typeface="Calibri" panose="020F0502020204030204" pitchFamily="34" charset="0"/>
                          <a:ea typeface="Calibri" panose="020F0502020204030204" pitchFamily="34" charset="0"/>
                          <a:cs typeface="Calibri" panose="020F0502020204030204" pitchFamily="34" charset="0"/>
                        </a:rPr>
                        <a:t>Codec</a:t>
                      </a:r>
                    </a:p>
                    <a:p>
                      <a:pPr latinLnBrk="1"/>
                      <a:r>
                        <a:rPr lang="en-US" altLang="ko-KR" sz="1100" b="1" dirty="0">
                          <a:solidFill>
                            <a:schemeClr val="bg1"/>
                          </a:solidFill>
                          <a:latin typeface="Calibri" panose="020F0502020204030204" pitchFamily="34" charset="0"/>
                          <a:ea typeface="Calibri" panose="020F0502020204030204" pitchFamily="34" charset="0"/>
                          <a:cs typeface="Calibri" panose="020F0502020204030204" pitchFamily="34" charset="0"/>
                        </a:rPr>
                        <a:t>Rate</a:t>
                      </a:r>
                      <a:endParaRPr lang="ko-KR" altLang="en-US" sz="1100" b="1" dirty="0">
                        <a:solidFill>
                          <a:schemeClr val="bg1"/>
                        </a:solidFill>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latinLnBrk="1"/>
                      <a:r>
                        <a:rPr lang="en-US" altLang="ko-KR" sz="1100" b="1" dirty="0">
                          <a:solidFill>
                            <a:schemeClr val="bg1"/>
                          </a:solidFill>
                          <a:latin typeface="Calibri" panose="020F0502020204030204" pitchFamily="34" charset="0"/>
                          <a:ea typeface="Calibri" panose="020F0502020204030204" pitchFamily="34" charset="0"/>
                          <a:cs typeface="Calibri" panose="020F0502020204030204" pitchFamily="34" charset="0"/>
                        </a:rPr>
                        <a:t>Protocol</a:t>
                      </a:r>
                    </a:p>
                    <a:p>
                      <a:pPr latinLnBrk="1"/>
                      <a:r>
                        <a:rPr lang="en-US" altLang="ko-KR" sz="1100" b="1" dirty="0">
                          <a:solidFill>
                            <a:schemeClr val="bg1"/>
                          </a:solidFill>
                          <a:latin typeface="Calibri" panose="020F0502020204030204" pitchFamily="34" charset="0"/>
                          <a:ea typeface="Calibri" panose="020F0502020204030204" pitchFamily="34" charset="0"/>
                          <a:cs typeface="Calibri" panose="020F0502020204030204" pitchFamily="34" charset="0"/>
                        </a:rPr>
                        <a:t>Overhead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latinLnBrk="1"/>
                      <a:r>
                        <a:rPr lang="en-US" altLang="ko-KR" sz="1100" b="1">
                          <a:solidFill>
                            <a:schemeClr val="bg1"/>
                          </a:solidFill>
                          <a:latin typeface="Calibri" panose="020F0502020204030204" pitchFamily="34" charset="0"/>
                          <a:ea typeface="Calibri" panose="020F0502020204030204" pitchFamily="34" charset="0"/>
                          <a:cs typeface="Calibri" panose="020F0502020204030204" pitchFamily="34" charset="0"/>
                        </a:rPr>
                        <a:t>Voice</a:t>
                      </a:r>
                    </a:p>
                    <a:p>
                      <a:pPr latinLnBrk="1"/>
                      <a:r>
                        <a:rPr lang="en-US" altLang="ko-KR" sz="1100" b="1">
                          <a:solidFill>
                            <a:schemeClr val="bg1"/>
                          </a:solidFill>
                          <a:latin typeface="Calibri" panose="020F0502020204030204" pitchFamily="34" charset="0"/>
                          <a:ea typeface="Calibri" panose="020F0502020204030204" pitchFamily="34" charset="0"/>
                          <a:cs typeface="Calibri" panose="020F0502020204030204" pitchFamily="34" charset="0"/>
                        </a:rPr>
                        <a:t>Data</a:t>
                      </a:r>
                      <a:endParaRPr lang="en-US" altLang="ko-KR" sz="11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latinLnBrk="1"/>
                      <a:r>
                        <a:rPr lang="en-US" altLang="ko-KR" sz="1100" b="1" dirty="0">
                          <a:solidFill>
                            <a:schemeClr val="bg1"/>
                          </a:solidFill>
                          <a:latin typeface="Calibri" panose="020F0502020204030204" pitchFamily="34" charset="0"/>
                          <a:ea typeface="Calibri" panose="020F0502020204030204" pitchFamily="34" charset="0"/>
                          <a:cs typeface="Calibri" panose="020F0502020204030204" pitchFamily="34" charset="0"/>
                        </a:rPr>
                        <a:t>PHY rate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latinLnBrk="1"/>
                      <a:r>
                        <a:rPr lang="en-US" altLang="ko-KR" sz="1100" b="1" dirty="0">
                          <a:solidFill>
                            <a:schemeClr val="bg1"/>
                          </a:solidFill>
                          <a:latin typeface="Calibri" panose="020F0502020204030204" pitchFamily="34" charset="0"/>
                          <a:ea typeface="Calibri" panose="020F0502020204030204" pitchFamily="34" charset="0"/>
                          <a:cs typeface="Calibri" panose="020F0502020204030204" pitchFamily="34" charset="0"/>
                        </a:rPr>
                        <a:t>Protocol</a:t>
                      </a:r>
                    </a:p>
                    <a:p>
                      <a:pPr latinLnBrk="1"/>
                      <a:r>
                        <a:rPr lang="en-US" altLang="ko-KR" sz="1100" b="1" dirty="0">
                          <a:solidFill>
                            <a:schemeClr val="bg1"/>
                          </a:solidFill>
                          <a:latin typeface="Calibri" panose="020F0502020204030204" pitchFamily="34" charset="0"/>
                          <a:ea typeface="Calibri" panose="020F0502020204030204" pitchFamily="34" charset="0"/>
                          <a:cs typeface="Calibri" panose="020F0502020204030204" pitchFamily="34" charset="0"/>
                        </a:rPr>
                        <a:t>Overhead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latinLnBrk="1"/>
                      <a:r>
                        <a:rPr lang="en-US" altLang="ko-KR" sz="1100" b="1" dirty="0">
                          <a:solidFill>
                            <a:schemeClr val="bg1"/>
                          </a:solidFill>
                          <a:latin typeface="Calibri" panose="020F0502020204030204" pitchFamily="34" charset="0"/>
                          <a:ea typeface="Calibri" panose="020F0502020204030204" pitchFamily="34" charset="0"/>
                          <a:cs typeface="Calibri" panose="020F0502020204030204" pitchFamily="34" charset="0"/>
                        </a:rPr>
                        <a:t>Voice</a:t>
                      </a:r>
                    </a:p>
                    <a:p>
                      <a:pPr latinLnBrk="1"/>
                      <a:r>
                        <a:rPr lang="en-US" altLang="ko-KR" sz="1100" b="1" dirty="0">
                          <a:solidFill>
                            <a:schemeClr val="bg1"/>
                          </a:solidFill>
                          <a:latin typeface="Calibri" panose="020F0502020204030204" pitchFamily="34" charset="0"/>
                          <a:ea typeface="Calibri" panose="020F0502020204030204" pitchFamily="34" charset="0"/>
                          <a:cs typeface="Calibri" panose="020F0502020204030204" pitchFamily="34" charset="0"/>
                        </a:rPr>
                        <a:t>Data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latinLnBrk="1"/>
                      <a:r>
                        <a:rPr lang="en-US" altLang="ko-KR" sz="1100" b="1" dirty="0">
                          <a:solidFill>
                            <a:schemeClr val="bg1"/>
                          </a:solidFill>
                          <a:latin typeface="Calibri" panose="020F0502020204030204" pitchFamily="34" charset="0"/>
                          <a:ea typeface="Calibri" panose="020F0502020204030204" pitchFamily="34" charset="0"/>
                          <a:cs typeface="Calibri" panose="020F0502020204030204" pitchFamily="34" charset="0"/>
                        </a:rPr>
                        <a:t>PHY rate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633225092"/>
                  </a:ext>
                </a:extLst>
              </a:tr>
              <a:tr h="147045">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0.6 kbps</a:t>
                      </a: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16 B</a:t>
                      </a:r>
                      <a:endParaRPr lang="ko-KR" altLang="en-US" sz="11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tcPr>
                </a:tc>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6 B</a:t>
                      </a:r>
                      <a:endParaRPr lang="ko-KR" altLang="en-US" sz="1100" dirty="0">
                        <a:latin typeface="Calibri" panose="020F0502020204030204" pitchFamily="34" charset="0"/>
                        <a:cs typeface="Calibri" panose="020F0502020204030204" pitchFamily="34" charset="0"/>
                      </a:endParaRPr>
                    </a:p>
                  </a:txBody>
                  <a:tcPr>
                    <a:lnT w="12700" cap="flat" cmpd="sng" algn="ctr">
                      <a:noFill/>
                      <a:prstDash val="solid"/>
                      <a:round/>
                      <a:headEnd type="none" w="med" len="med"/>
                      <a:tailEnd type="none" w="med" len="med"/>
                    </a:lnT>
                  </a:tcPr>
                </a:tc>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2.2 kbps</a:t>
                      </a:r>
                      <a:endParaRPr lang="ko-KR" altLang="en-US" sz="1100" dirty="0">
                        <a:latin typeface="Calibri" panose="020F0502020204030204" pitchFamily="34" charset="0"/>
                        <a:cs typeface="Calibri" panose="020F0502020204030204" pitchFamily="34" charset="0"/>
                      </a:endParaRP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a:txBody>
                    <a:bodyPr/>
                    <a:lstStyle/>
                    <a:p>
                      <a:pPr latinLnBrk="1"/>
                      <a:r>
                        <a:rPr lang="en-US" altLang="ko-KR" sz="1100" dirty="0">
                          <a:solidFill>
                            <a:schemeClr val="accent6">
                              <a:lumMod val="50000"/>
                            </a:schemeClr>
                          </a:solidFill>
                          <a:latin typeface="Calibri" panose="020F0502020204030204" pitchFamily="34" charset="0"/>
                          <a:ea typeface="Calibri" panose="020F0502020204030204" pitchFamily="34" charset="0"/>
                          <a:cs typeface="Calibri" panose="020F0502020204030204" pitchFamily="34" charset="0"/>
                        </a:rPr>
                        <a:t>7 B</a:t>
                      </a:r>
                      <a:endParaRPr lang="ko-KR" altLang="en-US" sz="1100" dirty="0">
                        <a:solidFill>
                          <a:schemeClr val="accent6">
                            <a:lumMod val="50000"/>
                          </a:schemeClr>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tcPr>
                </a:tc>
                <a:tc>
                  <a:txBody>
                    <a:bodyPr/>
                    <a:lstStyle/>
                    <a:p>
                      <a:pPr latinLnBrk="1"/>
                      <a:r>
                        <a:rPr lang="en-US" altLang="ko-KR" sz="1100" dirty="0">
                          <a:solidFill>
                            <a:schemeClr val="accent6">
                              <a:lumMod val="50000"/>
                            </a:schemeClr>
                          </a:solidFill>
                          <a:latin typeface="Calibri" panose="020F0502020204030204" pitchFamily="34" charset="0"/>
                          <a:ea typeface="Calibri" panose="020F0502020204030204" pitchFamily="34" charset="0"/>
                          <a:cs typeface="Calibri" panose="020F0502020204030204" pitchFamily="34" charset="0"/>
                        </a:rPr>
                        <a:t>6 B</a:t>
                      </a:r>
                      <a:endParaRPr lang="ko-KR" altLang="en-US" sz="1100" dirty="0">
                        <a:solidFill>
                          <a:schemeClr val="accent6">
                            <a:lumMod val="50000"/>
                          </a:schemeClr>
                        </a:solidFill>
                        <a:latin typeface="Calibri" panose="020F0502020204030204" pitchFamily="34" charset="0"/>
                        <a:cs typeface="Calibri" panose="020F0502020204030204" pitchFamily="34" charset="0"/>
                      </a:endParaRPr>
                    </a:p>
                  </a:txBody>
                  <a:tcPr>
                    <a:lnT w="12700" cap="flat" cmpd="sng" algn="ctr">
                      <a:noFill/>
                      <a:prstDash val="solid"/>
                      <a:round/>
                      <a:headEnd type="none" w="med" len="med"/>
                      <a:tailEnd type="none" w="med" len="med"/>
                    </a:lnT>
                  </a:tcPr>
                </a:tc>
                <a:tc>
                  <a:txBody>
                    <a:bodyPr/>
                    <a:lstStyle/>
                    <a:p>
                      <a:pPr latinLnBrk="1"/>
                      <a:r>
                        <a:rPr lang="en-US" altLang="ko-KR" sz="1100" dirty="0">
                          <a:solidFill>
                            <a:schemeClr val="accent6">
                              <a:lumMod val="50000"/>
                            </a:schemeClr>
                          </a:solidFill>
                          <a:latin typeface="Calibri" panose="020F0502020204030204" pitchFamily="34" charset="0"/>
                          <a:ea typeface="Calibri" panose="020F0502020204030204" pitchFamily="34" charset="0"/>
                          <a:cs typeface="Calibri" panose="020F0502020204030204" pitchFamily="34" charset="0"/>
                        </a:rPr>
                        <a:t>1.3 kbps</a:t>
                      </a:r>
                      <a:endParaRPr lang="ko-KR" altLang="en-US" sz="1100" dirty="0">
                        <a:solidFill>
                          <a:schemeClr val="accent6">
                            <a:lumMod val="50000"/>
                          </a:schemeClr>
                        </a:solidFill>
                        <a:latin typeface="Calibri" panose="020F0502020204030204" pitchFamily="34" charset="0"/>
                        <a:cs typeface="Calibri" panose="020F0502020204030204" pitchFamily="34" charset="0"/>
                      </a:endParaRPr>
                    </a:p>
                  </a:txBody>
                  <a:tcPr>
                    <a:lnT w="12700" cap="flat" cmpd="sng" algn="ctr">
                      <a:noFill/>
                      <a:prstDash val="solid"/>
                      <a:round/>
                      <a:headEnd type="none" w="med" len="med"/>
                      <a:tailEnd type="none" w="med" len="med"/>
                    </a:lnT>
                  </a:tcPr>
                </a:tc>
                <a:extLst>
                  <a:ext uri="{0D108BD9-81ED-4DB2-BD59-A6C34878D82A}">
                    <a16:rowId xmlns:a16="http://schemas.microsoft.com/office/drawing/2014/main" val="2137875874"/>
                  </a:ext>
                </a:extLst>
              </a:tr>
              <a:tr h="147045">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1.2 kbps</a:t>
                      </a:r>
                      <a:endParaRPr lang="ko-KR" altLang="en-US" sz="1100" dirty="0">
                        <a:latin typeface="Calibri" panose="020F0502020204030204" pitchFamily="34" charset="0"/>
                        <a:cs typeface="Calibri" panose="020F0502020204030204" pitchFamily="34" charset="0"/>
                      </a:endParaRPr>
                    </a:p>
                  </a:txBody>
                  <a:tcPr>
                    <a:lnR w="12700" cap="flat" cmpd="sng" algn="ctr">
                      <a:solidFill>
                        <a:schemeClr val="tx1"/>
                      </a:solidFill>
                      <a:prstDash val="solid"/>
                      <a:round/>
                      <a:headEnd type="none" w="med" len="med"/>
                      <a:tailEnd type="none" w="med" len="med"/>
                    </a:lnR>
                  </a:tcPr>
                </a:tc>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16 B</a:t>
                      </a:r>
                      <a:endParaRPr lang="ko-KR" altLang="en-US" sz="11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tcPr>
                </a:tc>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12 B</a:t>
                      </a:r>
                      <a:endParaRPr lang="ko-KR" altLang="en-US" sz="1100" dirty="0">
                        <a:latin typeface="Calibri" panose="020F0502020204030204" pitchFamily="34" charset="0"/>
                        <a:cs typeface="Calibri" panose="020F0502020204030204" pitchFamily="34" charset="0"/>
                      </a:endParaRPr>
                    </a:p>
                  </a:txBody>
                  <a:tcPr/>
                </a:tc>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2.8 kbps</a:t>
                      </a:r>
                      <a:endParaRPr lang="ko-KR" altLang="en-US" sz="1100" dirty="0">
                        <a:latin typeface="Calibri" panose="020F0502020204030204" pitchFamily="34" charset="0"/>
                        <a:cs typeface="Calibri" panose="020F0502020204030204" pitchFamily="34" charset="0"/>
                      </a:endParaRPr>
                    </a:p>
                  </a:txBody>
                  <a:tcPr>
                    <a:lnR w="12700" cap="flat" cmpd="sng" algn="ctr">
                      <a:solidFill>
                        <a:schemeClr val="tx1"/>
                      </a:solidFill>
                      <a:prstDash val="solid"/>
                      <a:round/>
                      <a:headEnd type="none" w="med" len="med"/>
                      <a:tailEnd type="none" w="med" len="med"/>
                    </a:lnR>
                  </a:tcPr>
                </a:tc>
                <a:tc>
                  <a:txBody>
                    <a:bodyPr/>
                    <a:lstStyle/>
                    <a:p>
                      <a:pPr latinLnBrk="1"/>
                      <a:r>
                        <a:rPr lang="en-US" altLang="ko-KR" sz="1100" dirty="0">
                          <a:solidFill>
                            <a:schemeClr val="accent6">
                              <a:lumMod val="50000"/>
                            </a:schemeClr>
                          </a:solidFill>
                          <a:latin typeface="Calibri" panose="020F0502020204030204" pitchFamily="34" charset="0"/>
                          <a:ea typeface="Calibri" panose="020F0502020204030204" pitchFamily="34" charset="0"/>
                          <a:cs typeface="Calibri" panose="020F0502020204030204" pitchFamily="34" charset="0"/>
                        </a:rPr>
                        <a:t>7 B</a:t>
                      </a:r>
                      <a:endParaRPr lang="ko-KR" altLang="en-US" sz="1100" dirty="0">
                        <a:solidFill>
                          <a:schemeClr val="accent6">
                            <a:lumMod val="50000"/>
                          </a:schemeClr>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tcPr>
                </a:tc>
                <a:tc>
                  <a:txBody>
                    <a:bodyPr/>
                    <a:lstStyle/>
                    <a:p>
                      <a:pPr latinLnBrk="1"/>
                      <a:r>
                        <a:rPr lang="en-US" altLang="ko-KR" sz="1100" dirty="0">
                          <a:solidFill>
                            <a:schemeClr val="accent6">
                              <a:lumMod val="50000"/>
                            </a:schemeClr>
                          </a:solidFill>
                          <a:latin typeface="Calibri" panose="020F0502020204030204" pitchFamily="34" charset="0"/>
                          <a:ea typeface="Calibri" panose="020F0502020204030204" pitchFamily="34" charset="0"/>
                          <a:cs typeface="Calibri" panose="020F0502020204030204" pitchFamily="34" charset="0"/>
                        </a:rPr>
                        <a:t>12 B</a:t>
                      </a:r>
                      <a:endParaRPr lang="ko-KR" altLang="en-US" sz="1100" dirty="0">
                        <a:solidFill>
                          <a:schemeClr val="accent6">
                            <a:lumMod val="50000"/>
                          </a:schemeClr>
                        </a:solidFill>
                        <a:latin typeface="Calibri" panose="020F0502020204030204" pitchFamily="34" charset="0"/>
                        <a:cs typeface="Calibri" panose="020F0502020204030204" pitchFamily="34" charset="0"/>
                      </a:endParaRPr>
                    </a:p>
                  </a:txBody>
                  <a:tcPr/>
                </a:tc>
                <a:tc>
                  <a:txBody>
                    <a:bodyPr/>
                    <a:lstStyle/>
                    <a:p>
                      <a:pPr latinLnBrk="1"/>
                      <a:r>
                        <a:rPr lang="en-US" altLang="ko-KR" sz="1100" dirty="0">
                          <a:solidFill>
                            <a:schemeClr val="accent6">
                              <a:lumMod val="50000"/>
                            </a:schemeClr>
                          </a:solidFill>
                          <a:latin typeface="Calibri" panose="020F0502020204030204" pitchFamily="34" charset="0"/>
                          <a:ea typeface="Calibri" panose="020F0502020204030204" pitchFamily="34" charset="0"/>
                          <a:cs typeface="Calibri" panose="020F0502020204030204" pitchFamily="34" charset="0"/>
                        </a:rPr>
                        <a:t>1.9 kbps</a:t>
                      </a:r>
                      <a:endParaRPr lang="ko-KR" altLang="en-US" sz="1100" dirty="0">
                        <a:solidFill>
                          <a:schemeClr val="accent6">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928644814"/>
                  </a:ext>
                </a:extLst>
              </a:tr>
              <a:tr h="147045">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2.4 kbps</a:t>
                      </a:r>
                      <a:endParaRPr lang="ko-KR" altLang="en-US" sz="1100" dirty="0">
                        <a:latin typeface="Calibri" panose="020F0502020204030204" pitchFamily="34" charset="0"/>
                        <a:cs typeface="Calibri" panose="020F0502020204030204" pitchFamily="34" charset="0"/>
                      </a:endParaRPr>
                    </a:p>
                  </a:txBody>
                  <a:tcPr>
                    <a:lnR w="12700" cap="flat" cmpd="sng" algn="ctr">
                      <a:solidFill>
                        <a:schemeClr val="tx1"/>
                      </a:solidFill>
                      <a:prstDash val="solid"/>
                      <a:round/>
                      <a:headEnd type="none" w="med" len="med"/>
                      <a:tailEnd type="none" w="med" len="med"/>
                    </a:lnR>
                  </a:tcPr>
                </a:tc>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16 B</a:t>
                      </a:r>
                      <a:endParaRPr lang="ko-KR" altLang="en-US" sz="1100"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tcPr>
                </a:tc>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24 B</a:t>
                      </a:r>
                      <a:endParaRPr lang="ko-KR" altLang="en-US" sz="1100" dirty="0">
                        <a:latin typeface="Calibri" panose="020F0502020204030204" pitchFamily="34" charset="0"/>
                        <a:cs typeface="Calibri" panose="020F0502020204030204" pitchFamily="34" charset="0"/>
                      </a:endParaRPr>
                    </a:p>
                  </a:txBody>
                  <a:tcPr/>
                </a:tc>
                <a:tc>
                  <a:txBody>
                    <a:bodyPr/>
                    <a:lstStyle/>
                    <a:p>
                      <a:pPr latinLnBrk="1"/>
                      <a:r>
                        <a:rPr lang="en-US" altLang="ko-KR" sz="1100" dirty="0">
                          <a:latin typeface="Calibri" panose="020F0502020204030204" pitchFamily="34" charset="0"/>
                          <a:ea typeface="Calibri" panose="020F0502020204030204" pitchFamily="34" charset="0"/>
                          <a:cs typeface="Calibri" panose="020F0502020204030204" pitchFamily="34" charset="0"/>
                        </a:rPr>
                        <a:t>4.0 kbps</a:t>
                      </a:r>
                      <a:endParaRPr lang="ko-KR" altLang="en-US" sz="1100" dirty="0">
                        <a:latin typeface="Calibri" panose="020F0502020204030204" pitchFamily="34" charset="0"/>
                        <a:cs typeface="Calibri" panose="020F0502020204030204" pitchFamily="34" charset="0"/>
                      </a:endParaRPr>
                    </a:p>
                  </a:txBody>
                  <a:tcPr>
                    <a:lnR w="12700" cap="flat" cmpd="sng" algn="ctr">
                      <a:solidFill>
                        <a:schemeClr val="tx1"/>
                      </a:solidFill>
                      <a:prstDash val="solid"/>
                      <a:round/>
                      <a:headEnd type="none" w="med" len="med"/>
                      <a:tailEnd type="none" w="med" len="med"/>
                    </a:lnR>
                  </a:tcPr>
                </a:tc>
                <a:tc>
                  <a:txBody>
                    <a:bodyPr/>
                    <a:lstStyle/>
                    <a:p>
                      <a:pPr latinLnBrk="1"/>
                      <a:r>
                        <a:rPr lang="en-US" altLang="ko-KR" sz="1100" dirty="0">
                          <a:solidFill>
                            <a:schemeClr val="accent6">
                              <a:lumMod val="50000"/>
                            </a:schemeClr>
                          </a:solidFill>
                          <a:latin typeface="Calibri" panose="020F0502020204030204" pitchFamily="34" charset="0"/>
                          <a:ea typeface="Calibri" panose="020F0502020204030204" pitchFamily="34" charset="0"/>
                          <a:cs typeface="Calibri" panose="020F0502020204030204" pitchFamily="34" charset="0"/>
                        </a:rPr>
                        <a:t>7 B</a:t>
                      </a:r>
                      <a:endParaRPr lang="ko-KR" altLang="en-US" sz="1100" dirty="0">
                        <a:solidFill>
                          <a:schemeClr val="accent6">
                            <a:lumMod val="50000"/>
                          </a:schemeClr>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tcPr>
                </a:tc>
                <a:tc>
                  <a:txBody>
                    <a:bodyPr/>
                    <a:lstStyle/>
                    <a:p>
                      <a:pPr latinLnBrk="1"/>
                      <a:r>
                        <a:rPr lang="en-US" altLang="ko-KR" sz="1100" dirty="0">
                          <a:solidFill>
                            <a:schemeClr val="accent6">
                              <a:lumMod val="50000"/>
                            </a:schemeClr>
                          </a:solidFill>
                          <a:latin typeface="Calibri" panose="020F0502020204030204" pitchFamily="34" charset="0"/>
                          <a:ea typeface="Calibri" panose="020F0502020204030204" pitchFamily="34" charset="0"/>
                          <a:cs typeface="Calibri" panose="020F0502020204030204" pitchFamily="34" charset="0"/>
                        </a:rPr>
                        <a:t>24 B</a:t>
                      </a:r>
                      <a:endParaRPr lang="ko-KR" altLang="en-US" sz="1100" dirty="0">
                        <a:solidFill>
                          <a:schemeClr val="accent6">
                            <a:lumMod val="50000"/>
                          </a:schemeClr>
                        </a:solidFill>
                        <a:latin typeface="Calibri" panose="020F0502020204030204" pitchFamily="34" charset="0"/>
                        <a:cs typeface="Calibri" panose="020F0502020204030204" pitchFamily="34" charset="0"/>
                      </a:endParaRPr>
                    </a:p>
                  </a:txBody>
                  <a:tcPr/>
                </a:tc>
                <a:tc>
                  <a:txBody>
                    <a:bodyPr/>
                    <a:lstStyle/>
                    <a:p>
                      <a:pPr latinLnBrk="1"/>
                      <a:r>
                        <a:rPr lang="en-US" altLang="ko-KR" sz="1100" dirty="0">
                          <a:solidFill>
                            <a:schemeClr val="accent6">
                              <a:lumMod val="50000"/>
                            </a:schemeClr>
                          </a:solidFill>
                          <a:latin typeface="Calibri" panose="020F0502020204030204" pitchFamily="34" charset="0"/>
                          <a:ea typeface="Calibri" panose="020F0502020204030204" pitchFamily="34" charset="0"/>
                          <a:cs typeface="Calibri" panose="020F0502020204030204" pitchFamily="34" charset="0"/>
                        </a:rPr>
                        <a:t>3.1 kbps</a:t>
                      </a:r>
                      <a:endParaRPr lang="ko-KR" altLang="en-US" sz="1100" dirty="0">
                        <a:solidFill>
                          <a:schemeClr val="accent6">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989249931"/>
                  </a:ext>
                </a:extLst>
              </a:tr>
            </a:tbl>
          </a:graphicData>
        </a:graphic>
      </p:graphicFrame>
      <p:sp>
        <p:nvSpPr>
          <p:cNvPr id="9" name="사각형: 둥근 모서리 8">
            <a:extLst>
              <a:ext uri="{FF2B5EF4-FFF2-40B4-BE49-F238E27FC236}">
                <a16:creationId xmlns:a16="http://schemas.microsoft.com/office/drawing/2014/main" id="{9D78A94E-7A5B-449E-138B-58893453C0D6}"/>
              </a:ext>
            </a:extLst>
          </p:cNvPr>
          <p:cNvSpPr/>
          <p:nvPr/>
        </p:nvSpPr>
        <p:spPr>
          <a:xfrm>
            <a:off x="6233332" y="2919703"/>
            <a:ext cx="2476122" cy="1389370"/>
          </a:xfrm>
          <a:prstGeom prst="roundRect">
            <a:avLst>
              <a:gd name="adj" fmla="val 3459"/>
            </a:avLst>
          </a:prstGeom>
          <a:noFill/>
          <a:ln>
            <a:solidFill>
              <a:schemeClr val="accent6">
                <a:lumMod val="7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702756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9F821-FC20-7E85-9240-52BC54F7EC6C}"/>
            </a:ext>
          </a:extLst>
        </p:cNvPr>
        <p:cNvGrpSpPr/>
        <p:nvPr/>
      </p:nvGrpSpPr>
      <p:grpSpPr>
        <a:xfrm>
          <a:off x="0" y="0"/>
          <a:ext cx="0" cy="0"/>
          <a:chOff x="0" y="0"/>
          <a:chExt cx="0" cy="0"/>
        </a:xfrm>
      </p:grpSpPr>
      <p:sp>
        <p:nvSpPr>
          <p:cNvPr id="4" name="제목 3">
            <a:extLst>
              <a:ext uri="{FF2B5EF4-FFF2-40B4-BE49-F238E27FC236}">
                <a16:creationId xmlns:a16="http://schemas.microsoft.com/office/drawing/2014/main" id="{27C75853-4DD2-AED6-5E91-AC90ED72C76A}"/>
              </a:ext>
            </a:extLst>
          </p:cNvPr>
          <p:cNvSpPr>
            <a:spLocks noGrp="1"/>
          </p:cNvSpPr>
          <p:nvPr>
            <p:ph type="title"/>
          </p:nvPr>
        </p:nvSpPr>
        <p:spPr/>
        <p:txBody>
          <a:bodyPr>
            <a:noAutofit/>
          </a:bodyPr>
          <a:lstStyle/>
          <a:p>
            <a:r>
              <a:rPr lang="en-US" altLang="ko-KR" sz="2800" dirty="0"/>
              <a:t>Appendix: 3GPP NAS Protocol Format and Overhead</a:t>
            </a:r>
            <a:endParaRPr lang="ko-KR" altLang="en-US" sz="2800" dirty="0"/>
          </a:p>
        </p:txBody>
      </p:sp>
      <p:sp>
        <p:nvSpPr>
          <p:cNvPr id="5" name="내용 개체 틀 4">
            <a:extLst>
              <a:ext uri="{FF2B5EF4-FFF2-40B4-BE49-F238E27FC236}">
                <a16:creationId xmlns:a16="http://schemas.microsoft.com/office/drawing/2014/main" id="{58D7A230-318B-802E-3754-8645EFBB25A5}"/>
              </a:ext>
            </a:extLst>
          </p:cNvPr>
          <p:cNvSpPr>
            <a:spLocks noGrp="1"/>
          </p:cNvSpPr>
          <p:nvPr>
            <p:ph idx="1"/>
          </p:nvPr>
        </p:nvSpPr>
        <p:spPr>
          <a:xfrm>
            <a:off x="320510" y="912695"/>
            <a:ext cx="11547837" cy="321020"/>
          </a:xfrm>
        </p:spPr>
        <p:txBody>
          <a:bodyPr/>
          <a:lstStyle/>
          <a:p>
            <a:r>
              <a:rPr lang="en-US" altLang="ko-KR" sz="1600" b="0" i="0" dirty="0">
                <a:effectLst/>
                <a:latin typeface="fkGroteskNeue"/>
              </a:rPr>
              <a:t>NAS Message Header Format (as specified in 3GPP TS 24.301 section 8.1)</a:t>
            </a:r>
          </a:p>
        </p:txBody>
      </p:sp>
      <p:graphicFrame>
        <p:nvGraphicFramePr>
          <p:cNvPr id="3" name="Table 2">
            <a:extLst>
              <a:ext uri="{FF2B5EF4-FFF2-40B4-BE49-F238E27FC236}">
                <a16:creationId xmlns:a16="http://schemas.microsoft.com/office/drawing/2014/main" id="{BC134026-7D1A-1046-AAB5-52624DC378B2}"/>
              </a:ext>
            </a:extLst>
          </p:cNvPr>
          <p:cNvGraphicFramePr>
            <a:graphicFrameLocks noGrp="1"/>
          </p:cNvGraphicFramePr>
          <p:nvPr/>
        </p:nvGraphicFramePr>
        <p:xfrm>
          <a:off x="803971" y="1484743"/>
          <a:ext cx="10580914" cy="2225040"/>
        </p:xfrm>
        <a:graphic>
          <a:graphicData uri="http://schemas.openxmlformats.org/drawingml/2006/table">
            <a:tbl>
              <a:tblPr firstRow="1" bandRow="1">
                <a:tableStyleId>{7E9639D4-E3E2-4D34-9284-5A2195B3D0D7}</a:tableStyleId>
              </a:tblPr>
              <a:tblGrid>
                <a:gridCol w="2777429">
                  <a:extLst>
                    <a:ext uri="{9D8B030D-6E8A-4147-A177-3AD203B41FA5}">
                      <a16:colId xmlns:a16="http://schemas.microsoft.com/office/drawing/2014/main" val="1769780143"/>
                    </a:ext>
                  </a:extLst>
                </a:gridCol>
                <a:gridCol w="1009650">
                  <a:extLst>
                    <a:ext uri="{9D8B030D-6E8A-4147-A177-3AD203B41FA5}">
                      <a16:colId xmlns:a16="http://schemas.microsoft.com/office/drawing/2014/main" val="1386286395"/>
                    </a:ext>
                  </a:extLst>
                </a:gridCol>
                <a:gridCol w="6793835">
                  <a:extLst>
                    <a:ext uri="{9D8B030D-6E8A-4147-A177-3AD203B41FA5}">
                      <a16:colId xmlns:a16="http://schemas.microsoft.com/office/drawing/2014/main" val="1819457560"/>
                    </a:ext>
                  </a:extLst>
                </a:gridCol>
              </a:tblGrid>
              <a:tr h="370840">
                <a:tc>
                  <a:txBody>
                    <a:bodyPr/>
                    <a:lstStyle/>
                    <a:p>
                      <a:pPr fontAlgn="t" latinLnBrk="0"/>
                      <a:r>
                        <a:rPr lang="en-US" sz="1200" b="0" dirty="0">
                          <a:effectLst/>
                        </a:rPr>
                        <a:t>Field Name</a:t>
                      </a:r>
                    </a:p>
                  </a:txBody>
                  <a:tcPr marL="33523" marR="33523" marT="33523" marB="33523"/>
                </a:tc>
                <a:tc>
                  <a:txBody>
                    <a:bodyPr/>
                    <a:lstStyle/>
                    <a:p>
                      <a:pPr fontAlgn="t" latinLnBrk="0"/>
                      <a:r>
                        <a:rPr lang="en-US" sz="1200" b="0" dirty="0">
                          <a:effectLst/>
                        </a:rPr>
                        <a:t>Size</a:t>
                      </a:r>
                    </a:p>
                  </a:txBody>
                  <a:tcPr marL="33523" marR="33523" marT="33523" marB="33523"/>
                </a:tc>
                <a:tc>
                  <a:txBody>
                    <a:bodyPr/>
                    <a:lstStyle/>
                    <a:p>
                      <a:pPr fontAlgn="t" latinLnBrk="0"/>
                      <a:r>
                        <a:rPr lang="en-US" sz="1200" b="0">
                          <a:effectLst/>
                        </a:rPr>
                        <a:t>Description</a:t>
                      </a:r>
                    </a:p>
                  </a:txBody>
                  <a:tcPr marL="33523" marR="33523" marT="33523" marB="33523"/>
                </a:tc>
                <a:extLst>
                  <a:ext uri="{0D108BD9-81ED-4DB2-BD59-A6C34878D82A}">
                    <a16:rowId xmlns:a16="http://schemas.microsoft.com/office/drawing/2014/main" val="2953146206"/>
                  </a:ext>
                </a:extLst>
              </a:tr>
              <a:tr h="370840">
                <a:tc>
                  <a:txBody>
                    <a:bodyPr/>
                    <a:lstStyle/>
                    <a:p>
                      <a:pPr fontAlgn="base" latinLnBrk="0"/>
                      <a:r>
                        <a:rPr lang="en-US" sz="1200" dirty="0">
                          <a:effectLst/>
                        </a:rPr>
                        <a:t>Protocol Discriminator</a:t>
                      </a:r>
                    </a:p>
                  </a:txBody>
                  <a:tcPr marL="33523" marR="33523" marT="30171" marB="30171" anchor="ctr">
                    <a:solidFill>
                      <a:schemeClr val="accent5">
                        <a:lumMod val="20000"/>
                        <a:lumOff val="80000"/>
                      </a:schemeClr>
                    </a:solidFill>
                  </a:tcPr>
                </a:tc>
                <a:tc>
                  <a:txBody>
                    <a:bodyPr/>
                    <a:lstStyle/>
                    <a:p>
                      <a:pPr fontAlgn="base" latinLnBrk="0"/>
                      <a:r>
                        <a:rPr lang="en-US" sz="1200" dirty="0">
                          <a:effectLst/>
                        </a:rPr>
                        <a:t>4 bits</a:t>
                      </a:r>
                    </a:p>
                  </a:txBody>
                  <a:tcPr marL="33523" marR="33523" marT="30171" marB="30171" anchor="ctr">
                    <a:solidFill>
                      <a:schemeClr val="accent5">
                        <a:lumMod val="20000"/>
                        <a:lumOff val="80000"/>
                      </a:schemeClr>
                    </a:solidFill>
                  </a:tcPr>
                </a:tc>
                <a:tc>
                  <a:txBody>
                    <a:bodyPr/>
                    <a:lstStyle/>
                    <a:p>
                      <a:pPr fontAlgn="base" latinLnBrk="0"/>
                      <a:r>
                        <a:rPr lang="en-US" sz="1200">
                          <a:effectLst/>
                        </a:rPr>
                        <a:t>Identifies the NAS message category (e.g., EMM or ESM)</a:t>
                      </a:r>
                    </a:p>
                  </a:txBody>
                  <a:tcPr marL="33523" marR="33523" marT="30171" marB="30171" anchor="ctr">
                    <a:solidFill>
                      <a:schemeClr val="accent5">
                        <a:lumMod val="20000"/>
                        <a:lumOff val="80000"/>
                      </a:schemeClr>
                    </a:solidFill>
                  </a:tcPr>
                </a:tc>
                <a:extLst>
                  <a:ext uri="{0D108BD9-81ED-4DB2-BD59-A6C34878D82A}">
                    <a16:rowId xmlns:a16="http://schemas.microsoft.com/office/drawing/2014/main" val="592560588"/>
                  </a:ext>
                </a:extLst>
              </a:tr>
              <a:tr h="370840">
                <a:tc>
                  <a:txBody>
                    <a:bodyPr/>
                    <a:lstStyle/>
                    <a:p>
                      <a:pPr fontAlgn="base" latinLnBrk="0"/>
                      <a:r>
                        <a:rPr lang="en-US" sz="1200" dirty="0">
                          <a:effectLst/>
                        </a:rPr>
                        <a:t>Security Header Type</a:t>
                      </a:r>
                    </a:p>
                  </a:txBody>
                  <a:tcPr marL="33523" marR="33523" marT="30171" marB="30171" anchor="ctr">
                    <a:solidFill>
                      <a:schemeClr val="accent5">
                        <a:lumMod val="20000"/>
                        <a:lumOff val="80000"/>
                      </a:schemeClr>
                    </a:solidFill>
                  </a:tcPr>
                </a:tc>
                <a:tc>
                  <a:txBody>
                    <a:bodyPr/>
                    <a:lstStyle/>
                    <a:p>
                      <a:pPr fontAlgn="base" latinLnBrk="0"/>
                      <a:r>
                        <a:rPr lang="en-US" sz="1200" dirty="0">
                          <a:effectLst/>
                        </a:rPr>
                        <a:t>4 bits</a:t>
                      </a:r>
                    </a:p>
                  </a:txBody>
                  <a:tcPr marL="33523" marR="33523" marT="30171" marB="30171" anchor="ctr">
                    <a:solidFill>
                      <a:schemeClr val="accent5">
                        <a:lumMod val="20000"/>
                        <a:lumOff val="80000"/>
                      </a:schemeClr>
                    </a:solidFill>
                  </a:tcPr>
                </a:tc>
                <a:tc>
                  <a:txBody>
                    <a:bodyPr/>
                    <a:lstStyle/>
                    <a:p>
                      <a:pPr fontAlgn="base" latinLnBrk="0"/>
                      <a:r>
                        <a:rPr lang="en-US" sz="1200" dirty="0">
                          <a:effectLst/>
                        </a:rPr>
                        <a:t>Indicates the presence and type of security protection</a:t>
                      </a:r>
                    </a:p>
                  </a:txBody>
                  <a:tcPr marL="33523" marR="33523" marT="30171" marB="30171" anchor="ctr">
                    <a:solidFill>
                      <a:schemeClr val="accent5">
                        <a:lumMod val="20000"/>
                        <a:lumOff val="80000"/>
                      </a:schemeClr>
                    </a:solidFill>
                  </a:tcPr>
                </a:tc>
                <a:extLst>
                  <a:ext uri="{0D108BD9-81ED-4DB2-BD59-A6C34878D82A}">
                    <a16:rowId xmlns:a16="http://schemas.microsoft.com/office/drawing/2014/main" val="553172726"/>
                  </a:ext>
                </a:extLst>
              </a:tr>
              <a:tr h="370840">
                <a:tc>
                  <a:txBody>
                    <a:bodyPr/>
                    <a:lstStyle/>
                    <a:p>
                      <a:pPr fontAlgn="base" latinLnBrk="0"/>
                      <a:r>
                        <a:rPr lang="en-US" sz="1200" dirty="0">
                          <a:effectLst/>
                        </a:rPr>
                        <a:t>Message Authentication Code</a:t>
                      </a:r>
                    </a:p>
                  </a:txBody>
                  <a:tcPr marL="33523" marR="33523" marT="30171" marB="30171" anchor="ctr">
                    <a:solidFill>
                      <a:schemeClr val="accent2">
                        <a:lumMod val="20000"/>
                        <a:lumOff val="80000"/>
                      </a:schemeClr>
                    </a:solidFill>
                  </a:tcPr>
                </a:tc>
                <a:tc>
                  <a:txBody>
                    <a:bodyPr/>
                    <a:lstStyle/>
                    <a:p>
                      <a:pPr fontAlgn="base" latinLnBrk="0"/>
                      <a:r>
                        <a:rPr lang="en-US" sz="1200" dirty="0">
                          <a:effectLst/>
                        </a:rPr>
                        <a:t>4 bytes*</a:t>
                      </a:r>
                    </a:p>
                  </a:txBody>
                  <a:tcPr marL="33523" marR="33523" marT="30171" marB="30171" anchor="ctr">
                    <a:solidFill>
                      <a:schemeClr val="accent2">
                        <a:lumMod val="20000"/>
                        <a:lumOff val="80000"/>
                      </a:schemeClr>
                    </a:solidFill>
                  </a:tcPr>
                </a:tc>
                <a:tc>
                  <a:txBody>
                    <a:bodyPr/>
                    <a:lstStyle/>
                    <a:p>
                      <a:pPr fontAlgn="base" latinLnBrk="0"/>
                      <a:r>
                        <a:rPr lang="en-US" sz="1200" dirty="0">
                          <a:effectLst/>
                        </a:rPr>
                        <a:t>Present if security protection is applied</a:t>
                      </a:r>
                    </a:p>
                  </a:txBody>
                  <a:tcPr marL="33523" marR="33523" marT="30171" marB="30171" anchor="ctr">
                    <a:solidFill>
                      <a:schemeClr val="accent2">
                        <a:lumMod val="20000"/>
                        <a:lumOff val="80000"/>
                      </a:schemeClr>
                    </a:solidFill>
                  </a:tcPr>
                </a:tc>
                <a:extLst>
                  <a:ext uri="{0D108BD9-81ED-4DB2-BD59-A6C34878D82A}">
                    <a16:rowId xmlns:a16="http://schemas.microsoft.com/office/drawing/2014/main" val="1091205036"/>
                  </a:ext>
                </a:extLst>
              </a:tr>
              <a:tr h="370840">
                <a:tc>
                  <a:txBody>
                    <a:bodyPr/>
                    <a:lstStyle/>
                    <a:p>
                      <a:pPr fontAlgn="base" latinLnBrk="0"/>
                      <a:r>
                        <a:rPr lang="en-US" sz="1200" dirty="0">
                          <a:effectLst/>
                        </a:rPr>
                        <a:t>Sequence Number</a:t>
                      </a:r>
                    </a:p>
                  </a:txBody>
                  <a:tcPr marL="33523" marR="33523" marT="30171" marB="30171" anchor="ctr">
                    <a:solidFill>
                      <a:schemeClr val="accent2">
                        <a:lumMod val="20000"/>
                        <a:lumOff val="80000"/>
                      </a:schemeClr>
                    </a:solidFill>
                  </a:tcPr>
                </a:tc>
                <a:tc>
                  <a:txBody>
                    <a:bodyPr/>
                    <a:lstStyle/>
                    <a:p>
                      <a:pPr fontAlgn="base" latinLnBrk="0"/>
                      <a:r>
                        <a:rPr lang="en-US" sz="1200" dirty="0">
                          <a:effectLst/>
                        </a:rPr>
                        <a:t>1 byte*</a:t>
                      </a:r>
                    </a:p>
                  </a:txBody>
                  <a:tcPr marL="33523" marR="33523" marT="30171" marB="30171" anchor="ctr">
                    <a:solidFill>
                      <a:schemeClr val="accent2">
                        <a:lumMod val="20000"/>
                        <a:lumOff val="80000"/>
                      </a:schemeClr>
                    </a:solidFill>
                  </a:tcPr>
                </a:tc>
                <a:tc>
                  <a:txBody>
                    <a:bodyPr/>
                    <a:lstStyle/>
                    <a:p>
                      <a:pPr fontAlgn="base" latinLnBrk="0"/>
                      <a:r>
                        <a:rPr lang="en-US" sz="1200" dirty="0">
                          <a:effectLst/>
                        </a:rPr>
                        <a:t>Present if security protection is applied</a:t>
                      </a:r>
                    </a:p>
                  </a:txBody>
                  <a:tcPr marL="33523" marR="33523" marT="30171" marB="30171" anchor="ctr">
                    <a:solidFill>
                      <a:schemeClr val="accent2">
                        <a:lumMod val="20000"/>
                        <a:lumOff val="80000"/>
                      </a:schemeClr>
                    </a:solidFill>
                  </a:tcPr>
                </a:tc>
                <a:extLst>
                  <a:ext uri="{0D108BD9-81ED-4DB2-BD59-A6C34878D82A}">
                    <a16:rowId xmlns:a16="http://schemas.microsoft.com/office/drawing/2014/main" val="1764823404"/>
                  </a:ext>
                </a:extLst>
              </a:tr>
              <a:tr h="370840">
                <a:tc>
                  <a:txBody>
                    <a:bodyPr/>
                    <a:lstStyle/>
                    <a:p>
                      <a:pPr fontAlgn="base" latinLnBrk="0"/>
                      <a:r>
                        <a:rPr lang="en-US" sz="1200" dirty="0">
                          <a:effectLst/>
                        </a:rPr>
                        <a:t>Message Type</a:t>
                      </a:r>
                    </a:p>
                  </a:txBody>
                  <a:tcPr marL="33523" marR="33523" marT="30171" marB="30171" anchor="ctr">
                    <a:solidFill>
                      <a:schemeClr val="accent5">
                        <a:lumMod val="20000"/>
                        <a:lumOff val="80000"/>
                      </a:schemeClr>
                    </a:solidFill>
                  </a:tcPr>
                </a:tc>
                <a:tc>
                  <a:txBody>
                    <a:bodyPr/>
                    <a:lstStyle/>
                    <a:p>
                      <a:pPr fontAlgn="base" latinLnBrk="0"/>
                      <a:r>
                        <a:rPr lang="en-US" sz="1200" dirty="0">
                          <a:effectLst/>
                        </a:rPr>
                        <a:t>1 byte</a:t>
                      </a:r>
                    </a:p>
                  </a:txBody>
                  <a:tcPr marL="33523" marR="33523" marT="30171" marB="30171" anchor="ctr">
                    <a:solidFill>
                      <a:schemeClr val="accent5">
                        <a:lumMod val="20000"/>
                        <a:lumOff val="80000"/>
                      </a:schemeClr>
                    </a:solidFill>
                  </a:tcPr>
                </a:tc>
                <a:tc>
                  <a:txBody>
                    <a:bodyPr/>
                    <a:lstStyle/>
                    <a:p>
                      <a:pPr fontAlgn="base" latinLnBrk="0"/>
                      <a:r>
                        <a:rPr lang="en-US" sz="1200" dirty="0">
                          <a:effectLst/>
                        </a:rPr>
                        <a:t>Identifies the specific NAS message</a:t>
                      </a:r>
                    </a:p>
                  </a:txBody>
                  <a:tcPr marL="33523" marR="33523" marT="30171" marB="30171" anchor="ctr">
                    <a:solidFill>
                      <a:schemeClr val="accent5">
                        <a:lumMod val="20000"/>
                        <a:lumOff val="80000"/>
                      </a:schemeClr>
                    </a:solidFill>
                  </a:tcPr>
                </a:tc>
                <a:extLst>
                  <a:ext uri="{0D108BD9-81ED-4DB2-BD59-A6C34878D82A}">
                    <a16:rowId xmlns:a16="http://schemas.microsoft.com/office/drawing/2014/main" val="2354248492"/>
                  </a:ext>
                </a:extLst>
              </a:tr>
            </a:tbl>
          </a:graphicData>
        </a:graphic>
      </p:graphicFrame>
      <p:sp>
        <p:nvSpPr>
          <p:cNvPr id="11" name="내용 개체 틀 4">
            <a:extLst>
              <a:ext uri="{FF2B5EF4-FFF2-40B4-BE49-F238E27FC236}">
                <a16:creationId xmlns:a16="http://schemas.microsoft.com/office/drawing/2014/main" id="{2765AC5C-1352-F7E2-8140-AEBEC76DBB29}"/>
              </a:ext>
            </a:extLst>
          </p:cNvPr>
          <p:cNvSpPr txBox="1">
            <a:spLocks/>
          </p:cNvSpPr>
          <p:nvPr/>
        </p:nvSpPr>
        <p:spPr>
          <a:xfrm>
            <a:off x="320510" y="3960811"/>
            <a:ext cx="11547837" cy="321020"/>
          </a:xfrm>
          <a:prstGeom prst="rect">
            <a:avLst/>
          </a:prstGeom>
        </p:spPr>
        <p:txBody>
          <a:bodyPr/>
          <a:lstStyle>
            <a:lvl1pPr marL="228600" indent="-228600" algn="l" defTabSz="914400" rtl="0" eaLnBrk="1" latinLnBrk="1" hangingPunct="1">
              <a:lnSpc>
                <a:spcPct val="100000"/>
              </a:lnSpc>
              <a:spcBef>
                <a:spcPts val="1000"/>
              </a:spcBef>
              <a:buFont typeface="Wingdings" panose="05000000000000000000" pitchFamily="2" charset="2"/>
              <a:buChar char="§"/>
              <a:defRPr lang="ko-KR" altLang="en-US" sz="2400" b="1" kern="1200" spc="-30" baseline="0" dirty="0" smtClean="0">
                <a:ln>
                  <a:solidFill>
                    <a:schemeClr val="accent1">
                      <a:alpha val="0"/>
                    </a:schemeClr>
                  </a:solidFill>
                </a:ln>
                <a:solidFill>
                  <a:schemeClr val="tx1"/>
                </a:solidFill>
                <a:latin typeface="Calibri" panose="020F0502020204030204" pitchFamily="34" charset="0"/>
                <a:ea typeface="+mn-ea"/>
                <a:cs typeface="Calibri" pitchFamily="34" charset="0"/>
              </a:defRPr>
            </a:lvl1pPr>
            <a:lvl2pPr marL="685800" indent="-228600" algn="l" defTabSz="914400" rtl="0" eaLnBrk="1" latinLnBrk="1"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1" hangingPunct="1">
              <a:lnSpc>
                <a:spcPct val="100000"/>
              </a:lnSpc>
              <a:spcBef>
                <a:spcPts val="500"/>
              </a:spcBef>
              <a:buFont typeface="맑은 고딕" panose="020B0503020000020004" pitchFamily="50" charset="-127"/>
              <a:buChar char="-"/>
              <a:defRPr sz="18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4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600" b="0" dirty="0">
                <a:latin typeface="fkGroteskNeue"/>
              </a:rPr>
              <a:t>Summary</a:t>
            </a:r>
          </a:p>
        </p:txBody>
      </p:sp>
      <p:graphicFrame>
        <p:nvGraphicFramePr>
          <p:cNvPr id="13" name="Table 12">
            <a:extLst>
              <a:ext uri="{FF2B5EF4-FFF2-40B4-BE49-F238E27FC236}">
                <a16:creationId xmlns:a16="http://schemas.microsoft.com/office/drawing/2014/main" id="{CC507147-01CA-E75D-33A7-6BF4BFE995D6}"/>
              </a:ext>
            </a:extLst>
          </p:cNvPr>
          <p:cNvGraphicFramePr>
            <a:graphicFrameLocks noGrp="1"/>
          </p:cNvGraphicFramePr>
          <p:nvPr/>
        </p:nvGraphicFramePr>
        <p:xfrm>
          <a:off x="803971" y="4532859"/>
          <a:ext cx="10580914" cy="1622058"/>
        </p:xfrm>
        <a:graphic>
          <a:graphicData uri="http://schemas.openxmlformats.org/drawingml/2006/table">
            <a:tbl>
              <a:tblPr firstRow="1" bandRow="1">
                <a:tableStyleId>{7E9639D4-E3E2-4D34-9284-5A2195B3D0D7}</a:tableStyleId>
              </a:tblPr>
              <a:tblGrid>
                <a:gridCol w="2053529">
                  <a:extLst>
                    <a:ext uri="{9D8B030D-6E8A-4147-A177-3AD203B41FA5}">
                      <a16:colId xmlns:a16="http://schemas.microsoft.com/office/drawing/2014/main" val="2841322768"/>
                    </a:ext>
                  </a:extLst>
                </a:gridCol>
                <a:gridCol w="5000414">
                  <a:extLst>
                    <a:ext uri="{9D8B030D-6E8A-4147-A177-3AD203B41FA5}">
                      <a16:colId xmlns:a16="http://schemas.microsoft.com/office/drawing/2014/main" val="323737989"/>
                    </a:ext>
                  </a:extLst>
                </a:gridCol>
                <a:gridCol w="3526971">
                  <a:extLst>
                    <a:ext uri="{9D8B030D-6E8A-4147-A177-3AD203B41FA5}">
                      <a16:colId xmlns:a16="http://schemas.microsoft.com/office/drawing/2014/main" val="241464790"/>
                    </a:ext>
                  </a:extLst>
                </a:gridCol>
              </a:tblGrid>
              <a:tr h="326199">
                <a:tc>
                  <a:txBody>
                    <a:bodyPr/>
                    <a:lstStyle/>
                    <a:p>
                      <a:pPr fontAlgn="t" latinLnBrk="0"/>
                      <a:r>
                        <a:rPr lang="en-US" sz="1200" b="0" kern="1200" dirty="0">
                          <a:solidFill>
                            <a:schemeClr val="bg1"/>
                          </a:solidFill>
                          <a:effectLst/>
                          <a:latin typeface="+mn-lt"/>
                          <a:ea typeface="+mn-ea"/>
                          <a:cs typeface="+mn-cs"/>
                        </a:rPr>
                        <a:t>Security Protection</a:t>
                      </a:r>
                    </a:p>
                  </a:txBody>
                  <a:tcPr marL="50800" marR="50800" marT="50800" marB="50800"/>
                </a:tc>
                <a:tc>
                  <a:txBody>
                    <a:bodyPr/>
                    <a:lstStyle/>
                    <a:p>
                      <a:pPr fontAlgn="t" latinLnBrk="0"/>
                      <a:r>
                        <a:rPr lang="en-US" sz="1200" b="0" kern="1200" dirty="0">
                          <a:solidFill>
                            <a:schemeClr val="bg1"/>
                          </a:solidFill>
                          <a:effectLst/>
                          <a:latin typeface="+mn-lt"/>
                          <a:ea typeface="+mn-ea"/>
                          <a:cs typeface="+mn-cs"/>
                        </a:rPr>
                        <a:t>NAS Header Fields</a:t>
                      </a:r>
                    </a:p>
                  </a:txBody>
                  <a:tcPr marL="50800" marR="50800" marT="50800" marB="50800"/>
                </a:tc>
                <a:tc>
                  <a:txBody>
                    <a:bodyPr/>
                    <a:lstStyle/>
                    <a:p>
                      <a:pPr fontAlgn="t" latinLnBrk="0"/>
                      <a:r>
                        <a:rPr lang="en-US" sz="1200" b="0" kern="1200" dirty="0">
                          <a:solidFill>
                            <a:schemeClr val="bg1"/>
                          </a:solidFill>
                          <a:effectLst/>
                          <a:latin typeface="+mn-lt"/>
                          <a:ea typeface="+mn-ea"/>
                          <a:cs typeface="+mn-cs"/>
                        </a:rPr>
                        <a:t>Header Size</a:t>
                      </a:r>
                    </a:p>
                  </a:txBody>
                  <a:tcPr marL="50800" marR="50800" marT="50800" marB="50800"/>
                </a:tc>
                <a:extLst>
                  <a:ext uri="{0D108BD9-81ED-4DB2-BD59-A6C34878D82A}">
                    <a16:rowId xmlns:a16="http://schemas.microsoft.com/office/drawing/2014/main" val="1263338810"/>
                  </a:ext>
                </a:extLst>
              </a:tr>
              <a:tr h="326199">
                <a:tc>
                  <a:txBody>
                    <a:bodyPr/>
                    <a:lstStyle/>
                    <a:p>
                      <a:pPr fontAlgn="base" latinLnBrk="0"/>
                      <a:r>
                        <a:rPr lang="en-US" sz="1200" b="0" kern="1200" dirty="0">
                          <a:solidFill>
                            <a:schemeClr val="tx1"/>
                          </a:solidFill>
                          <a:effectLst/>
                          <a:latin typeface="+mn-lt"/>
                          <a:ea typeface="+mn-ea"/>
                          <a:cs typeface="+mn-cs"/>
                        </a:rPr>
                        <a:t>Integrity + Ciphering</a:t>
                      </a:r>
                    </a:p>
                  </a:txBody>
                  <a:tcPr marL="50800" marR="50800" anchor="ctr"/>
                </a:tc>
                <a:tc>
                  <a:txBody>
                    <a:bodyPr/>
                    <a:lstStyle/>
                    <a:p>
                      <a:pPr fontAlgn="base" latinLnBrk="0"/>
                      <a:r>
                        <a:rPr lang="en-US" sz="1200" b="0" kern="1200" dirty="0">
                          <a:solidFill>
                            <a:schemeClr val="tx1"/>
                          </a:solidFill>
                          <a:effectLst/>
                          <a:latin typeface="+mn-lt"/>
                          <a:ea typeface="+mn-ea"/>
                          <a:cs typeface="+mn-cs"/>
                        </a:rPr>
                        <a:t>PD (4b) + SHT (4b) + MAC (4B) + SN (1B) + MT (1B)</a:t>
                      </a:r>
                    </a:p>
                  </a:txBody>
                  <a:tcPr marL="50800" marR="50800" anchor="ctr"/>
                </a:tc>
                <a:tc>
                  <a:txBody>
                    <a:bodyPr/>
                    <a:lstStyle/>
                    <a:p>
                      <a:pPr fontAlgn="base" latinLnBrk="0"/>
                      <a:r>
                        <a:rPr lang="en-US" sz="1200" b="0" kern="1200" dirty="0">
                          <a:solidFill>
                            <a:schemeClr val="tx1"/>
                          </a:solidFill>
                          <a:effectLst/>
                          <a:latin typeface="+mn-lt"/>
                          <a:ea typeface="+mn-ea"/>
                          <a:cs typeface="+mn-cs"/>
                        </a:rPr>
                        <a:t>7 bytes</a:t>
                      </a:r>
                    </a:p>
                  </a:txBody>
                  <a:tcPr marL="50800" marR="50800" anchor="ctr"/>
                </a:tc>
                <a:extLst>
                  <a:ext uri="{0D108BD9-81ED-4DB2-BD59-A6C34878D82A}">
                    <a16:rowId xmlns:a16="http://schemas.microsoft.com/office/drawing/2014/main" val="3414563207"/>
                  </a:ext>
                </a:extLst>
              </a:tr>
              <a:tr h="326199">
                <a:tc>
                  <a:txBody>
                    <a:bodyPr/>
                    <a:lstStyle/>
                    <a:p>
                      <a:pPr fontAlgn="base" latinLnBrk="0"/>
                      <a:r>
                        <a:rPr lang="en-US" sz="1200" b="0" kern="1200">
                          <a:solidFill>
                            <a:schemeClr val="tx1"/>
                          </a:solidFill>
                          <a:effectLst/>
                          <a:latin typeface="+mn-lt"/>
                          <a:ea typeface="+mn-ea"/>
                          <a:cs typeface="+mn-cs"/>
                        </a:rPr>
                        <a:t>Ciphering Only</a:t>
                      </a:r>
                    </a:p>
                  </a:txBody>
                  <a:tcPr marL="50800" marR="50800" anchor="ctr"/>
                </a:tc>
                <a:tc>
                  <a:txBody>
                    <a:bodyPr/>
                    <a:lstStyle/>
                    <a:p>
                      <a:pPr fontAlgn="base" latinLnBrk="0"/>
                      <a:r>
                        <a:rPr lang="en-US" sz="1200" b="0" kern="1200" dirty="0">
                          <a:solidFill>
                            <a:schemeClr val="tx1"/>
                          </a:solidFill>
                          <a:effectLst/>
                          <a:latin typeface="+mn-lt"/>
                          <a:ea typeface="+mn-ea"/>
                          <a:cs typeface="+mn-cs"/>
                        </a:rPr>
                        <a:t>PD (4b) + SHT (4b) + SN (1B) + MT (1B)</a:t>
                      </a:r>
                    </a:p>
                  </a:txBody>
                  <a:tcPr marL="50800" marR="50800" anchor="ctr"/>
                </a:tc>
                <a:tc>
                  <a:txBody>
                    <a:bodyPr/>
                    <a:lstStyle/>
                    <a:p>
                      <a:pPr fontAlgn="base" latinLnBrk="0"/>
                      <a:r>
                        <a:rPr lang="en-US" sz="1200" b="0" kern="1200" dirty="0">
                          <a:solidFill>
                            <a:schemeClr val="tx1"/>
                          </a:solidFill>
                          <a:effectLst/>
                          <a:latin typeface="+mn-lt"/>
                          <a:ea typeface="+mn-ea"/>
                          <a:cs typeface="+mn-cs"/>
                        </a:rPr>
                        <a:t>3 bytes</a:t>
                      </a:r>
                    </a:p>
                  </a:txBody>
                  <a:tcPr marL="50800" marR="50800" anchor="ctr"/>
                </a:tc>
                <a:extLst>
                  <a:ext uri="{0D108BD9-81ED-4DB2-BD59-A6C34878D82A}">
                    <a16:rowId xmlns:a16="http://schemas.microsoft.com/office/drawing/2014/main" val="3457598240"/>
                  </a:ext>
                </a:extLst>
              </a:tr>
              <a:tr h="643461">
                <a:tc gridSpan="3">
                  <a:txBody>
                    <a:bodyPr/>
                    <a:lstStyle/>
                    <a:p>
                      <a:pPr fontAlgn="base" latinLnBrk="0"/>
                      <a:r>
                        <a:rPr lang="en-US" sz="1200" b="0" kern="1200" dirty="0">
                          <a:solidFill>
                            <a:schemeClr val="tx1"/>
                          </a:solidFill>
                          <a:effectLst/>
                          <a:latin typeface="+mn-lt"/>
                          <a:ea typeface="+mn-ea"/>
                          <a:cs typeface="+mn-cs"/>
                        </a:rPr>
                        <a:t>According to TS 24.301, integrity protection is mandatory for NAS signaling, while ciphering is optional.</a:t>
                      </a:r>
                    </a:p>
                    <a:p>
                      <a:pPr fontAlgn="base" latinLnBrk="0"/>
                      <a:r>
                        <a:rPr lang="en-US" sz="1200" b="0" kern="1200" dirty="0">
                          <a:solidFill>
                            <a:schemeClr val="tx1"/>
                          </a:solidFill>
                          <a:effectLst/>
                          <a:latin typeface="+mn-lt"/>
                          <a:ea typeface="+mn-ea"/>
                          <a:cs typeface="+mn-cs"/>
                        </a:rPr>
                        <a:t>"Ciphering Only" is not explicitly supported or recommended by the 3GPP standard. Most commercial networks always enable integrity protection.</a:t>
                      </a:r>
                    </a:p>
                  </a:txBody>
                  <a:tcPr marL="50800" marR="50800" anchor="ctr"/>
                </a:tc>
                <a:tc hMerge="1">
                  <a:txBody>
                    <a:bodyPr/>
                    <a:lstStyle/>
                    <a:p>
                      <a:pPr fontAlgn="base" latinLnBrk="0"/>
                      <a:endParaRPr lang="en-US" sz="1400" b="0" kern="1200" dirty="0">
                        <a:solidFill>
                          <a:schemeClr val="tx1"/>
                        </a:solidFill>
                        <a:effectLst/>
                        <a:latin typeface="+mn-lt"/>
                        <a:ea typeface="+mn-ea"/>
                        <a:cs typeface="+mn-cs"/>
                      </a:endParaRPr>
                    </a:p>
                  </a:txBody>
                  <a:tcPr marL="50800" marR="50800" anchor="ctr"/>
                </a:tc>
                <a:tc hMerge="1">
                  <a:txBody>
                    <a:bodyPr/>
                    <a:lstStyle/>
                    <a:p>
                      <a:pPr fontAlgn="base" latinLnBrk="0"/>
                      <a:endParaRPr lang="en-US" sz="1400" b="0" kern="1200" dirty="0">
                        <a:solidFill>
                          <a:schemeClr val="tx1"/>
                        </a:solidFill>
                        <a:effectLst/>
                        <a:latin typeface="+mn-lt"/>
                        <a:ea typeface="+mn-ea"/>
                        <a:cs typeface="+mn-cs"/>
                      </a:endParaRPr>
                    </a:p>
                  </a:txBody>
                  <a:tcPr marL="50800" marR="50800" anchor="ctr"/>
                </a:tc>
                <a:extLst>
                  <a:ext uri="{0D108BD9-81ED-4DB2-BD59-A6C34878D82A}">
                    <a16:rowId xmlns:a16="http://schemas.microsoft.com/office/drawing/2014/main" val="674766495"/>
                  </a:ext>
                </a:extLst>
              </a:tr>
            </a:tbl>
          </a:graphicData>
        </a:graphic>
      </p:graphicFrame>
    </p:spTree>
    <p:extLst>
      <p:ext uri="{BB962C8B-B14F-4D97-AF65-F5344CB8AC3E}">
        <p14:creationId xmlns:p14="http://schemas.microsoft.com/office/powerpoint/2010/main" val="3568419980"/>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14916</TotalTime>
  <Words>806</Words>
  <Application>Microsoft Office PowerPoint</Application>
  <PresentationFormat>와이드스크린</PresentationFormat>
  <Paragraphs>200</Paragraphs>
  <Slides>5</Slides>
  <Notes>4</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5</vt:i4>
      </vt:variant>
    </vt:vector>
  </HeadingPairs>
  <TitlesOfParts>
    <vt:vector size="11" baseType="lpstr">
      <vt:lpstr>fkGroteskNeue</vt:lpstr>
      <vt:lpstr>맑은 고딕</vt:lpstr>
      <vt:lpstr>Arial</vt:lpstr>
      <vt:lpstr>Calibri</vt:lpstr>
      <vt:lpstr>Wingdings</vt:lpstr>
      <vt:lpstr>Office 테마</vt:lpstr>
      <vt:lpstr>PowerPoint 프레젠테이션</vt:lpstr>
      <vt:lpstr>Assumptions</vt:lpstr>
      <vt:lpstr>Observation #1. IMS voice transmission overhead</vt:lpstr>
      <vt:lpstr>Summary</vt:lpstr>
      <vt:lpstr>Appendix: 3GPP NAS Protocol Format and Overhead</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이지철/선행Protocol Lab.(IM)/E6(수석)/삼성전자</dc:creator>
  <cp:lastModifiedBy>이지철/이동통신표준Lab(SR)/삼성전자</cp:lastModifiedBy>
  <cp:revision>4562</cp:revision>
  <cp:lastPrinted>2019-04-01T01:13:34Z</cp:lastPrinted>
  <dcterms:created xsi:type="dcterms:W3CDTF">2016-10-31T05:44:52Z</dcterms:created>
  <dcterms:modified xsi:type="dcterms:W3CDTF">2025-05-09T13:55:58Z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1D64B9D1A7686908A4413F926BCED79C9612FEAD475ACD5CD08D4D19C3AAC13B</vt:lpwstr>
  </property>
  <property fmtid="{D5CDD505-2E9C-101B-9397-08002B2CF9AE}" pid="2" name="NSCPROP">
    <vt:lpwstr>NSCCustomProperty</vt:lpwstr>
  </property>
  <property fmtid="{D5CDD505-2E9C-101B-9397-08002B2CF9AE}" pid="3" name="FLCMData">
    <vt:lpwstr>14F812E9DC695D2B64234DAB52A4C9D51BD5386AE7947CDF77A1FBB1A6BE2B2778B944C1FEC717D83A0798F462AF3C084E6DD9A7CD124CF97744094BFD48BBD1</vt:lpwstr>
  </property>
</Properties>
</file>